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58" r:id="rId4"/>
    <p:sldId id="259" r:id="rId5"/>
    <p:sldId id="260" r:id="rId6"/>
    <p:sldId id="262" r:id="rId7"/>
    <p:sldId id="263" r:id="rId8"/>
    <p:sldId id="275" r:id="rId9"/>
    <p:sldId id="261" r:id="rId10"/>
    <p:sldId id="309" r:id="rId11"/>
    <p:sldId id="269" r:id="rId12"/>
    <p:sldId id="267" r:id="rId13"/>
    <p:sldId id="277" r:id="rId14"/>
    <p:sldId id="270" r:id="rId15"/>
    <p:sldId id="278" r:id="rId16"/>
    <p:sldId id="310" r:id="rId17"/>
    <p:sldId id="312" r:id="rId18"/>
    <p:sldId id="271" r:id="rId19"/>
    <p:sldId id="311" r:id="rId20"/>
    <p:sldId id="272" r:id="rId21"/>
    <p:sldId id="273" r:id="rId22"/>
    <p:sldId id="274" r:id="rId23"/>
    <p:sldId id="276" r:id="rId24"/>
    <p:sldId id="279" r:id="rId25"/>
    <p:sldId id="280" r:id="rId26"/>
    <p:sldId id="265" r:id="rId27"/>
    <p:sldId id="281" r:id="rId28"/>
    <p:sldId id="282" r:id="rId29"/>
    <p:sldId id="283" r:id="rId30"/>
    <p:sldId id="287" r:id="rId31"/>
    <p:sldId id="284" r:id="rId32"/>
    <p:sldId id="264" r:id="rId33"/>
    <p:sldId id="308" r:id="rId34"/>
    <p:sldId id="285" r:id="rId35"/>
    <p:sldId id="286" r:id="rId36"/>
    <p:sldId id="297" r:id="rId37"/>
    <p:sldId id="298" r:id="rId38"/>
    <p:sldId id="299" r:id="rId39"/>
    <p:sldId id="300" r:id="rId40"/>
    <p:sldId id="301" r:id="rId41"/>
    <p:sldId id="302" r:id="rId42"/>
    <p:sldId id="303" r:id="rId43"/>
    <p:sldId id="304" r:id="rId44"/>
    <p:sldId id="305" r:id="rId45"/>
    <p:sldId id="306" r:id="rId46"/>
    <p:sldId id="307" r:id="rId4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9000"/>
    <a:srgbClr val="FF76B8"/>
    <a:srgbClr val="FFC000"/>
    <a:srgbClr val="FD31C8"/>
    <a:srgbClr val="FFFFFF"/>
    <a:srgbClr val="E1D8F2"/>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9" autoAdjust="0"/>
    <p:restoredTop sz="87143" autoAdjust="0"/>
  </p:normalViewPr>
  <p:slideViewPr>
    <p:cSldViewPr snapToGrid="0">
      <p:cViewPr varScale="1">
        <p:scale>
          <a:sx n="98" d="100"/>
          <a:sy n="98" d="100"/>
        </p:scale>
        <p:origin x="78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398E1A-2AA0-4190-89B7-76E32BB5697B}" type="datetimeFigureOut">
              <a:rPr lang="zh-TW" altLang="en-US" smtClean="0"/>
              <a:t>2024/12/19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99BA4B-9FEA-4A33-AEE9-D77E8BDDDC0F}" type="slidenum">
              <a:rPr lang="zh-TW" altLang="en-US" smtClean="0"/>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299BA4B-9FEA-4A33-AEE9-D77E8BDDDC0F}" type="slidenum">
              <a:rPr lang="zh-TW" altLang="en-US" smtClean="0"/>
              <a:t>3</a:t>
            </a:fld>
            <a:endParaRPr lang="zh-TW" altLang="en-US"/>
          </a:p>
        </p:txBody>
      </p:sp>
    </p:spTree>
    <p:extLst>
      <p:ext uri="{BB962C8B-B14F-4D97-AF65-F5344CB8AC3E}">
        <p14:creationId xmlns:p14="http://schemas.microsoft.com/office/powerpoint/2010/main" val="1847859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ea typeface="微軟正黑體" panose="020B0604030504040204" pitchFamily="34" charset="-120"/>
                <a:cs typeface="Times New Roman" panose="02020603050405020304" pitchFamily="18" charset="0"/>
              </a:rPr>
              <a:t>來到我們系所，你將會學到許多機械相關的知識。我們可以大致將他們分為兩個類別</a:t>
            </a:r>
            <a:r>
              <a:rPr lang="en-US" altLang="zh-TW" sz="1800" dirty="0">
                <a:effectLst/>
                <a:ea typeface="微軟正黑體" panose="020B0604030504040204" pitchFamily="34" charset="-120"/>
                <a:cs typeface="Times New Roman" panose="02020603050405020304" pitchFamily="18" charset="0"/>
              </a:rPr>
              <a:t>: </a:t>
            </a:r>
            <a:r>
              <a:rPr lang="zh-TW" altLang="zh-TW" sz="1800" dirty="0">
                <a:effectLst/>
                <a:ea typeface="微軟正黑體" panose="020B0604030504040204" pitchFamily="34" charset="-120"/>
                <a:cs typeface="Times New Roman" panose="02020603050405020304" pitchFamily="18" charset="0"/>
              </a:rPr>
              <a:t>基礎理論與應用學科</a:t>
            </a:r>
            <a:endParaRPr lang="zh-TW" altLang="en-US" dirty="0"/>
          </a:p>
        </p:txBody>
      </p:sp>
      <p:sp>
        <p:nvSpPr>
          <p:cNvPr id="4" name="投影片編號版面配置區 3"/>
          <p:cNvSpPr>
            <a:spLocks noGrp="1"/>
          </p:cNvSpPr>
          <p:nvPr>
            <p:ph type="sldNum" sz="quarter" idx="5"/>
          </p:nvPr>
        </p:nvSpPr>
        <p:spPr/>
        <p:txBody>
          <a:bodyPr/>
          <a:lstStyle/>
          <a:p>
            <a:fld id="{2299BA4B-9FEA-4A33-AEE9-D77E8BDDDC0F}" type="slidenum">
              <a:rPr lang="zh-TW" altLang="en-US" smtClean="0"/>
              <a:t>4</a:t>
            </a:fld>
            <a:endParaRPr lang="zh-TW" altLang="en-US"/>
          </a:p>
        </p:txBody>
      </p:sp>
    </p:spTree>
    <p:extLst>
      <p:ext uri="{BB962C8B-B14F-4D97-AF65-F5344CB8AC3E}">
        <p14:creationId xmlns:p14="http://schemas.microsoft.com/office/powerpoint/2010/main" val="1204482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基礎的學科裡，我們會鑽研物理、化學以及數學等高中科目的延伸，將工程上不同領域的問題，用系統性、有邏輯的方式詮釋。這類型的學科有</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 </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材料力學、機構學、靜力學、動力學、流體力學、熱力學、熱傳學、電子電路…等，每個學科都或多或少與現在的高中所學有關聯。以下將概述幾門基礎理論，看看究竟在學甚麼東西</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2299BA4B-9FEA-4A33-AEE9-D77E8BDDDC0F}" type="slidenum">
              <a:rPr lang="zh-TW" altLang="en-US" smtClean="0"/>
              <a:t>5</a:t>
            </a:fld>
            <a:endParaRPr lang="zh-TW" altLang="en-US"/>
          </a:p>
        </p:txBody>
      </p:sp>
    </p:spTree>
    <p:extLst>
      <p:ext uri="{BB962C8B-B14F-4D97-AF65-F5344CB8AC3E}">
        <p14:creationId xmlns:p14="http://schemas.microsoft.com/office/powerpoint/2010/main" val="2354373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ea typeface="微軟正黑體" panose="020B0604030504040204" pitchFamily="34" charset="-120"/>
                <a:cs typeface="Times New Roman" panose="02020603050405020304" pitchFamily="18" charset="0"/>
              </a:rPr>
              <a:t>研究不同材料的結構、性質及其在應用中的表現。它探討材料的組成與內部結構如何影響其強度、硬度、耐熱性、耐腐蝕性等特性。主要可以分為金屬、陶瓷、聚合物</a:t>
            </a:r>
            <a:r>
              <a:rPr lang="en-US" altLang="zh-TW" sz="1800" dirty="0">
                <a:effectLst/>
                <a:ea typeface="微軟正黑體" panose="020B0604030504040204" pitchFamily="34" charset="-120"/>
                <a:cs typeface="Times New Roman" panose="02020603050405020304" pitchFamily="18" charset="0"/>
              </a:rPr>
              <a:t>(</a:t>
            </a:r>
            <a:r>
              <a:rPr lang="zh-TW" altLang="zh-TW" sz="1800" dirty="0">
                <a:effectLst/>
                <a:ea typeface="微軟正黑體" panose="020B0604030504040204" pitchFamily="34" charset="-120"/>
                <a:cs typeface="Times New Roman" panose="02020603050405020304" pitchFamily="18" charset="0"/>
              </a:rPr>
              <a:t>塑料</a:t>
            </a:r>
            <a:r>
              <a:rPr lang="en-US" altLang="zh-TW" sz="1800" dirty="0">
                <a:effectLst/>
                <a:ea typeface="微軟正黑體" panose="020B0604030504040204" pitchFamily="34" charset="-120"/>
                <a:cs typeface="Times New Roman" panose="02020603050405020304" pitchFamily="18" charset="0"/>
              </a:rPr>
              <a:t>)</a:t>
            </a:r>
            <a:r>
              <a:rPr lang="zh-TW" altLang="zh-TW" sz="1800" dirty="0">
                <a:effectLst/>
                <a:ea typeface="微軟正黑體" panose="020B0604030504040204" pitchFamily="34" charset="-120"/>
                <a:cs typeface="Times New Roman" panose="02020603050405020304" pitchFamily="18" charset="0"/>
              </a:rPr>
              <a:t>、複合材料。</a:t>
            </a:r>
            <a:endParaRPr lang="zh-TW" altLang="en-US" dirty="0"/>
          </a:p>
        </p:txBody>
      </p:sp>
      <p:sp>
        <p:nvSpPr>
          <p:cNvPr id="4" name="投影片編號版面配置區 3"/>
          <p:cNvSpPr>
            <a:spLocks noGrp="1"/>
          </p:cNvSpPr>
          <p:nvPr>
            <p:ph type="sldNum" sz="quarter" idx="5"/>
          </p:nvPr>
        </p:nvSpPr>
        <p:spPr/>
        <p:txBody>
          <a:bodyPr/>
          <a:lstStyle/>
          <a:p>
            <a:fld id="{2299BA4B-9FEA-4A33-AEE9-D77E8BDDDC0F}" type="slidenum">
              <a:rPr lang="zh-TW" altLang="en-US" smtClean="0"/>
              <a:t>6</a:t>
            </a:fld>
            <a:endParaRPr lang="zh-TW" altLang="en-US"/>
          </a:p>
        </p:txBody>
      </p:sp>
    </p:spTree>
    <p:extLst>
      <p:ext uri="{BB962C8B-B14F-4D97-AF65-F5344CB8AC3E}">
        <p14:creationId xmlns:p14="http://schemas.microsoft.com/office/powerpoint/2010/main" val="118381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ts val="2200"/>
              </a:lnSpc>
            </a:pP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在應用方面，我們會再把他們分成三類</a:t>
            </a:r>
            <a:r>
              <a:rPr lang="en-US"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 </a:t>
            </a: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機械設計、製造技術、控制技術。</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lnSpc>
                <a:spcPts val="2200"/>
              </a:lnSpc>
              <a:buFont typeface="Wingdings" panose="05000000000000000000" pitchFamily="2" charset="2"/>
              <a:buChar char=""/>
            </a:pPr>
            <a:r>
              <a:rPr lang="zh-TW" altLang="zh-TW" sz="1800" b="1" dirty="0">
                <a:effectLst/>
                <a:latin typeface="新細明體" panose="02020500000000000000" pitchFamily="18" charset="-120"/>
                <a:ea typeface="微軟正黑體" panose="020B0604030504040204" pitchFamily="34" charset="-120"/>
                <a:cs typeface="Times New Roman" panose="02020603050405020304" pitchFamily="18" charset="0"/>
              </a:rPr>
              <a:t>機械設計</a:t>
            </a:r>
            <a:r>
              <a:rPr lang="en-US" altLang="zh-TW" sz="1800" dirty="0">
                <a:effectLst/>
                <a:latin typeface="微軟正黑體" panose="020B0604030504040204" pitchFamily="34" charset="-120"/>
                <a:ea typeface="新細明體" panose="02020500000000000000" pitchFamily="18" charset="-120"/>
                <a:cs typeface="Times New Roman" panose="02020603050405020304" pitchFamily="18" charset="0"/>
              </a:rPr>
              <a:t>: </a:t>
            </a:r>
            <a:r>
              <a:rPr lang="zh-TW" altLang="zh-TW" sz="1800" dirty="0">
                <a:effectLst/>
                <a:latin typeface="新細明體" panose="02020500000000000000" pitchFamily="18" charset="-120"/>
                <a:ea typeface="微軟正黑體" panose="020B0604030504040204" pitchFamily="34" charset="-120"/>
                <a:cs typeface="Times New Roman" panose="02020603050405020304" pitchFamily="18" charset="0"/>
              </a:rPr>
              <a:t>生活中的各種人造物品無論是飛機、汽車、腳踏車，甚至是手機，再被工廠製造之前，都需經過設計這一關。每項產品被關注的重點都不一樣，有些首先考慮節能、有的考慮耐用，工程要依該物品的要求將規格定下來，繪製零件的工程圖、爆炸圖等等。</a:t>
            </a:r>
            <a:endParaRPr lang="zh-TW" altLang="zh-TW" sz="1800" dirty="0">
              <a:effectLst/>
              <a:latin typeface="新細明體" panose="02020500000000000000" pitchFamily="18" charset="-120"/>
              <a:ea typeface="新細明體" panose="02020500000000000000" pitchFamily="18" charset="-120"/>
              <a:cs typeface="Times New Roman" panose="02020603050405020304" pitchFamily="18" charset="0"/>
            </a:endParaRPr>
          </a:p>
          <a:p>
            <a:pPr marL="342900" lvl="0" indent="-342900">
              <a:lnSpc>
                <a:spcPts val="2200"/>
              </a:lnSpc>
              <a:buFont typeface="Wingdings" panose="05000000000000000000" pitchFamily="2" charset="2"/>
              <a:buChar char=""/>
            </a:pPr>
            <a:r>
              <a:rPr lang="zh-TW" altLang="zh-TW" sz="1800" b="1" dirty="0">
                <a:effectLst/>
                <a:latin typeface="新細明體" panose="02020500000000000000" pitchFamily="18" charset="-120"/>
                <a:ea typeface="微軟正黑體" panose="020B0604030504040204" pitchFamily="34" charset="-120"/>
                <a:cs typeface="Times New Roman" panose="02020603050405020304" pitchFamily="18" charset="0"/>
              </a:rPr>
              <a:t>製造技術</a:t>
            </a:r>
            <a:r>
              <a:rPr lang="en-US" altLang="zh-TW" sz="1800" dirty="0">
                <a:effectLst/>
                <a:latin typeface="微軟正黑體" panose="020B0604030504040204" pitchFamily="34" charset="-120"/>
                <a:ea typeface="新細明體" panose="02020500000000000000" pitchFamily="18" charset="-120"/>
                <a:cs typeface="Times New Roman" panose="02020603050405020304" pitchFamily="18" charset="0"/>
              </a:rPr>
              <a:t>: </a:t>
            </a:r>
            <a:r>
              <a:rPr lang="zh-TW" altLang="zh-TW" sz="1800" dirty="0">
                <a:effectLst/>
                <a:latin typeface="新細明體" panose="02020500000000000000" pitchFamily="18" charset="-120"/>
                <a:ea typeface="微軟正黑體" panose="020B0604030504040204" pitchFamily="34" charset="-120"/>
                <a:cs typeface="Times New Roman" panose="02020603050405020304" pitchFamily="18" charset="0"/>
              </a:rPr>
              <a:t>工程師需要思考每項產品的基礎零件該如何被製造出來</a:t>
            </a:r>
            <a:r>
              <a:rPr lang="en-US" altLang="zh-TW" sz="1800" dirty="0">
                <a:effectLst/>
                <a:latin typeface="新細明體" panose="02020500000000000000" pitchFamily="18" charset="-120"/>
                <a:ea typeface="微軟正黑體" panose="020B0604030504040204" pitchFamily="34" charset="-120"/>
                <a:cs typeface="Times New Roman" panose="02020603050405020304" pitchFamily="18" charset="0"/>
              </a:rPr>
              <a:t>?</a:t>
            </a:r>
            <a:r>
              <a:rPr lang="zh-TW" altLang="zh-TW" sz="1800" dirty="0">
                <a:effectLst/>
                <a:latin typeface="新細明體" panose="02020500000000000000" pitchFamily="18" charset="-120"/>
                <a:ea typeface="微軟正黑體" panose="020B0604030504040204" pitchFamily="34" charset="-120"/>
                <a:cs typeface="Times New Roman" panose="02020603050405020304" pitchFamily="18" charset="0"/>
              </a:rPr>
              <a:t>該怎麼做才能有序的將所有零件拼裝成能用的物品。</a:t>
            </a:r>
            <a:endParaRPr lang="zh-TW" altLang="zh-TW" sz="1800" dirty="0">
              <a:effectLst/>
              <a:latin typeface="新細明體" panose="02020500000000000000" pitchFamily="18" charset="-120"/>
              <a:ea typeface="新細明體" panose="02020500000000000000" pitchFamily="18" charset="-120"/>
              <a:cs typeface="Times New Roman" panose="02020603050405020304" pitchFamily="18" charset="0"/>
            </a:endParaRPr>
          </a:p>
          <a:p>
            <a:pPr marL="342900" lvl="0" indent="-342900">
              <a:lnSpc>
                <a:spcPts val="2200"/>
              </a:lnSpc>
              <a:buFont typeface="Wingdings" panose="05000000000000000000" pitchFamily="2" charset="2"/>
              <a:buChar char=""/>
            </a:pPr>
            <a:r>
              <a:rPr lang="zh-TW" altLang="zh-TW" sz="1800" b="1" dirty="0">
                <a:effectLst/>
                <a:latin typeface="新細明體" panose="02020500000000000000" pitchFamily="18" charset="-120"/>
                <a:ea typeface="微軟正黑體" panose="020B0604030504040204" pitchFamily="34" charset="-120"/>
                <a:cs typeface="Times New Roman" panose="02020603050405020304" pitchFamily="18" charset="0"/>
              </a:rPr>
              <a:t>控制技術</a:t>
            </a:r>
            <a:r>
              <a:rPr lang="en-US" altLang="zh-TW" sz="1800" dirty="0">
                <a:effectLst/>
                <a:latin typeface="微軟正黑體" panose="020B0604030504040204" pitchFamily="34" charset="-120"/>
                <a:ea typeface="新細明體" panose="02020500000000000000" pitchFamily="18" charset="-120"/>
                <a:cs typeface="Times New Roman" panose="02020603050405020304" pitchFamily="18" charset="0"/>
              </a:rPr>
              <a:t>: </a:t>
            </a:r>
            <a:r>
              <a:rPr lang="zh-TW" altLang="zh-TW" sz="1800" dirty="0">
                <a:effectLst/>
                <a:latin typeface="新細明體" panose="02020500000000000000" pitchFamily="18" charset="-120"/>
                <a:ea typeface="微軟正黑體" panose="020B0604030504040204" pitchFamily="34" charset="-120"/>
                <a:cs typeface="Times New Roman" panose="02020603050405020304" pitchFamily="18" charset="0"/>
              </a:rPr>
              <a:t>像飛機、汽車等充滿精密儀器的機械，工程師需要思考一些策略，讓他們在運作時可以保持穩定。例如</a:t>
            </a:r>
            <a:r>
              <a:rPr lang="en-US" altLang="zh-TW" sz="1800" dirty="0">
                <a:effectLst/>
                <a:latin typeface="新細明體" panose="02020500000000000000" pitchFamily="18" charset="-120"/>
                <a:ea typeface="微軟正黑體" panose="020B0604030504040204" pitchFamily="34" charset="-120"/>
                <a:cs typeface="Times New Roman" panose="02020603050405020304" pitchFamily="18" charset="0"/>
              </a:rPr>
              <a:t>: </a:t>
            </a:r>
            <a:r>
              <a:rPr lang="zh-TW" altLang="zh-TW" sz="1800" dirty="0">
                <a:effectLst/>
                <a:latin typeface="新細明體" panose="02020500000000000000" pitchFamily="18" charset="-120"/>
                <a:ea typeface="微軟正黑體" panose="020B0604030504040204" pitchFamily="34" charset="-120"/>
                <a:cs typeface="Times New Roman" panose="02020603050405020304" pitchFamily="18" charset="0"/>
              </a:rPr>
              <a:t>如何讓車子跑得更快又更安全，或者機器手臂怎麼精確地抓取東西。</a:t>
            </a:r>
            <a:endParaRPr lang="zh-TW" altLang="zh-TW" sz="1800" dirty="0">
              <a:effectLst/>
              <a:latin typeface="新細明體" panose="02020500000000000000" pitchFamily="18" charset="-12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2299BA4B-9FEA-4A33-AEE9-D77E8BDDDC0F}" type="slidenum">
              <a:rPr lang="zh-TW" altLang="en-US" smtClean="0"/>
              <a:t>9</a:t>
            </a:fld>
            <a:endParaRPr lang="zh-TW" altLang="en-US"/>
          </a:p>
        </p:txBody>
      </p:sp>
    </p:spTree>
    <p:extLst>
      <p:ext uri="{BB962C8B-B14F-4D97-AF65-F5344CB8AC3E}">
        <p14:creationId xmlns:p14="http://schemas.microsoft.com/office/powerpoint/2010/main" val="3894219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304800">
              <a:lnSpc>
                <a:spcPts val="2200"/>
              </a:lnSpc>
            </a:pPr>
            <a:r>
              <a:rPr lang="zh-TW" altLang="zh-TW" sz="1800" kern="100" dirty="0">
                <a:effectLst/>
                <a:latin typeface="Calibri" panose="020F0502020204030204" pitchFamily="34" charset="0"/>
                <a:ea typeface="微軟正黑體" panose="020B0604030504040204" pitchFamily="34" charset="-120"/>
                <a:cs typeface="Times New Roman" panose="02020603050405020304" pitchFamily="18" charset="0"/>
              </a:rPr>
              <a:t>生活上有許多問題需要解決，不管大或小，如果能夠解決這些問題就能夠改善我 們的生活，那麼學習機械的初衷就是為了解決這些問題，雖然我們都知道機械能夠解 決問題的這個道理，但事實上大多數的人都不能夠了解機械其中的運作原理。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dirty="0">
                <a:effectLst/>
                <a:ea typeface="微軟正黑體" panose="020B0604030504040204" pitchFamily="34" charset="-120"/>
                <a:cs typeface="Times New Roman" panose="02020603050405020304" pitchFamily="18" charset="0"/>
              </a:rPr>
              <a:t>因此本堂課，會透過經驗分享、拆解活動與生活觀察，引導同學了解生活常見的需求，以及解決此需求的機械其中的運作原理，並更進一步發想其他解決方案。</a:t>
            </a:r>
            <a:endParaRPr lang="zh-TW" altLang="en-US" dirty="0"/>
          </a:p>
        </p:txBody>
      </p:sp>
      <p:sp>
        <p:nvSpPr>
          <p:cNvPr id="4" name="投影片編號版面配置區 3"/>
          <p:cNvSpPr>
            <a:spLocks noGrp="1"/>
          </p:cNvSpPr>
          <p:nvPr>
            <p:ph type="sldNum" sz="quarter" idx="5"/>
          </p:nvPr>
        </p:nvSpPr>
        <p:spPr/>
        <p:txBody>
          <a:bodyPr/>
          <a:lstStyle/>
          <a:p>
            <a:fld id="{2299BA4B-9FEA-4A33-AEE9-D77E8BDDDC0F}" type="slidenum">
              <a:rPr lang="zh-TW" altLang="en-US" smtClean="0"/>
              <a:t>10</a:t>
            </a:fld>
            <a:endParaRPr lang="zh-TW" altLang="en-US"/>
          </a:p>
        </p:txBody>
      </p:sp>
    </p:spTree>
    <p:extLst>
      <p:ext uri="{BB962C8B-B14F-4D97-AF65-F5344CB8AC3E}">
        <p14:creationId xmlns:p14="http://schemas.microsoft.com/office/powerpoint/2010/main" val="678182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304800">
              <a:lnSpc>
                <a:spcPts val="2200"/>
              </a:lnSpc>
            </a:pPr>
            <a:r>
              <a:rPr lang="zh-TW" altLang="zh-TW" sz="1800" dirty="0">
                <a:effectLst/>
                <a:ea typeface="微軟正黑體" panose="020B0604030504040204" pitchFamily="34" charset="-120"/>
                <a:cs typeface="Times New Roman" panose="02020603050405020304" pitchFamily="18" charset="0"/>
              </a:rPr>
              <a:t>機械，是一種能量傳遞的工具，主要的目的是將輸入的能量進行轉換，以解決我們的需求。</a:t>
            </a:r>
            <a:endParaRPr lang="zh-TW" altLang="en-US" dirty="0"/>
          </a:p>
        </p:txBody>
      </p:sp>
      <p:sp>
        <p:nvSpPr>
          <p:cNvPr id="4" name="投影片編號版面配置區 3"/>
          <p:cNvSpPr>
            <a:spLocks noGrp="1"/>
          </p:cNvSpPr>
          <p:nvPr>
            <p:ph type="sldNum" sz="quarter" idx="5"/>
          </p:nvPr>
        </p:nvSpPr>
        <p:spPr/>
        <p:txBody>
          <a:bodyPr/>
          <a:lstStyle/>
          <a:p>
            <a:fld id="{2299BA4B-9FEA-4A33-AEE9-D77E8BDDDC0F}" type="slidenum">
              <a:rPr lang="zh-TW" altLang="en-US" smtClean="0"/>
              <a:t>11</a:t>
            </a:fld>
            <a:endParaRPr lang="zh-TW" altLang="en-US"/>
          </a:p>
        </p:txBody>
      </p:sp>
    </p:spTree>
    <p:extLst>
      <p:ext uri="{BB962C8B-B14F-4D97-AF65-F5344CB8AC3E}">
        <p14:creationId xmlns:p14="http://schemas.microsoft.com/office/powerpoint/2010/main" val="1472336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現實生活中，有許多系統是經過無數的動力轉換，才達成解決需求的輸出。正如同前面投影片中的影片。一旦中間的環節出現錯誤，往往將導致系統無法順利運行，或得到不符合需求的輸出。</a:t>
            </a:r>
          </a:p>
          <a:p>
            <a:r>
              <a:rPr lang="zh-TW" altLang="en-US" dirty="0"/>
              <a:t>舉例</a:t>
            </a:r>
            <a:r>
              <a:rPr lang="en-US" altLang="zh-TW" dirty="0"/>
              <a:t>: </a:t>
            </a:r>
            <a:r>
              <a:rPr lang="zh-TW" altLang="en-US" dirty="0"/>
              <a:t>一輛汽油車，在駕駛踩下油門的那一刻，內燃機將會把燃燒室的熱能轉換成活塞動力，再轉變為旋轉的動力，然後將動力傳遞給離合器或變速箱</a:t>
            </a:r>
            <a:r>
              <a:rPr lang="en-US" altLang="zh-TW" dirty="0"/>
              <a: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2299BA4B-9FEA-4A33-AEE9-D77E8BDDDC0F}" type="slidenum">
              <a:rPr lang="zh-TW" altLang="en-US" smtClean="0"/>
              <a:t>14</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p:cNvSpPr>
            <a:spLocks noGrp="1"/>
          </p:cNvSpPr>
          <p:nvPr>
            <p:ph type="dt" sz="half" idx="10"/>
          </p:nvPr>
        </p:nvSpPr>
        <p:spPr/>
        <p:txBody>
          <a:bodyPr/>
          <a:lstStyle/>
          <a:p>
            <a:fld id="{EED2E882-55B0-44B7-AA82-4B76B7A52A76}" type="datetimeFigureOut">
              <a:rPr lang="zh-TW" altLang="en-US" smtClean="0"/>
              <a:t>2024/12/19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39188362-0AA4-41D4-82BF-7F38A313FF50}" type="slidenum">
              <a:rPr lang="zh-TW" altLang="en-US" smtClean="0"/>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EED2E882-55B0-44B7-AA82-4B76B7A52A76}" type="datetimeFigureOut">
              <a:rPr lang="zh-TW" altLang="en-US" smtClean="0"/>
              <a:t>2024/12/19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39188362-0AA4-41D4-82BF-7F38A313FF50}"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EED2E882-55B0-44B7-AA82-4B76B7A52A76}" type="datetimeFigureOut">
              <a:rPr lang="zh-TW" altLang="en-US" smtClean="0"/>
              <a:t>2024/12/19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39188362-0AA4-41D4-82BF-7F38A313FF50}" type="slidenum">
              <a:rPr lang="zh-TW" altLang="en-US" smtClean="0"/>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37"/>
        <p:cNvGrpSpPr/>
        <p:nvPr/>
      </p:nvGrpSpPr>
      <p:grpSpPr>
        <a:xfrm>
          <a:off x="0" y="0"/>
          <a:ext cx="0" cy="0"/>
          <a:chOff x="0" y="0"/>
          <a:chExt cx="0" cy="0"/>
        </a:xfrm>
      </p:grpSpPr>
      <p:sp>
        <p:nvSpPr>
          <p:cNvPr id="38" name="Google Shape;38;p18"/>
          <p:cNvSpPr/>
          <p:nvPr/>
        </p:nvSpPr>
        <p:spPr>
          <a:xfrm flipH="1">
            <a:off x="4776800" y="2067600"/>
            <a:ext cx="7415200" cy="4790400"/>
          </a:xfrm>
          <a:prstGeom prst="rtTriangle">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865"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39;p18"/>
          <p:cNvSpPr/>
          <p:nvPr/>
        </p:nvSpPr>
        <p:spPr>
          <a:xfrm>
            <a:off x="41" y="3766000"/>
            <a:ext cx="9827200" cy="3092000"/>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865"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40;p18"/>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865"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p18"/>
          <p:cNvSpPr txBox="1">
            <a:spLocks noGrp="1"/>
          </p:cNvSpPr>
          <p:nvPr>
            <p:ph type="title"/>
          </p:nvPr>
        </p:nvSpPr>
        <p:spPr>
          <a:xfrm>
            <a:off x="1092200" y="1127467"/>
            <a:ext cx="10007600" cy="1272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42" name="Google Shape;42;p18"/>
          <p:cNvSpPr txBox="1">
            <a:spLocks noGrp="1"/>
          </p:cNvSpPr>
          <p:nvPr>
            <p:ph type="body" idx="1"/>
          </p:nvPr>
        </p:nvSpPr>
        <p:spPr>
          <a:xfrm>
            <a:off x="1092200" y="2654300"/>
            <a:ext cx="10007600" cy="3264000"/>
          </a:xfrm>
          <a:prstGeom prst="rect">
            <a:avLst/>
          </a:prstGeom>
          <a:noFill/>
          <a:ln>
            <a:noFill/>
          </a:ln>
        </p:spPr>
        <p:txBody>
          <a:bodyPr spcFirstLastPara="1" wrap="square" lIns="91425" tIns="91425" rIns="91425" bIns="91425" anchor="t" anchorCtr="0">
            <a:normAutofit/>
          </a:bodyPr>
          <a:lstStyle>
            <a:lvl1pPr marL="609600" lvl="0" indent="-414655" algn="l">
              <a:lnSpc>
                <a:spcPct val="115000"/>
              </a:lnSpc>
              <a:spcBef>
                <a:spcPts val="0"/>
              </a:spcBef>
              <a:spcAft>
                <a:spcPts val="0"/>
              </a:spcAft>
              <a:buSzPts val="1300"/>
              <a:buChar char="●"/>
              <a:defRPr/>
            </a:lvl1pPr>
            <a:lvl2pPr marL="1219200" lvl="1" indent="-398145" algn="l">
              <a:lnSpc>
                <a:spcPct val="115000"/>
              </a:lnSpc>
              <a:spcBef>
                <a:spcPts val="0"/>
              </a:spcBef>
              <a:spcAft>
                <a:spcPts val="0"/>
              </a:spcAft>
              <a:buSzPts val="1100"/>
              <a:buChar char="○"/>
              <a:defRPr/>
            </a:lvl2pPr>
            <a:lvl3pPr marL="1828800" lvl="2" indent="-398145" algn="l">
              <a:lnSpc>
                <a:spcPct val="115000"/>
              </a:lnSpc>
              <a:spcBef>
                <a:spcPts val="0"/>
              </a:spcBef>
              <a:spcAft>
                <a:spcPts val="0"/>
              </a:spcAft>
              <a:buSzPts val="1100"/>
              <a:buChar char="■"/>
              <a:defRPr/>
            </a:lvl3pPr>
            <a:lvl4pPr marL="2438400" lvl="3" indent="-398145" algn="l">
              <a:lnSpc>
                <a:spcPct val="115000"/>
              </a:lnSpc>
              <a:spcBef>
                <a:spcPts val="0"/>
              </a:spcBef>
              <a:spcAft>
                <a:spcPts val="0"/>
              </a:spcAft>
              <a:buSzPts val="1100"/>
              <a:buChar char="●"/>
              <a:defRPr/>
            </a:lvl4pPr>
            <a:lvl5pPr marL="3048000" lvl="4" indent="-398145" algn="l">
              <a:lnSpc>
                <a:spcPct val="115000"/>
              </a:lnSpc>
              <a:spcBef>
                <a:spcPts val="0"/>
              </a:spcBef>
              <a:spcAft>
                <a:spcPts val="0"/>
              </a:spcAft>
              <a:buSzPts val="1100"/>
              <a:buChar char="○"/>
              <a:defRPr/>
            </a:lvl5pPr>
            <a:lvl6pPr marL="3657600" lvl="5" indent="-398145" algn="l">
              <a:lnSpc>
                <a:spcPct val="115000"/>
              </a:lnSpc>
              <a:spcBef>
                <a:spcPts val="0"/>
              </a:spcBef>
              <a:spcAft>
                <a:spcPts val="0"/>
              </a:spcAft>
              <a:buSzPts val="1100"/>
              <a:buChar char="■"/>
              <a:defRPr/>
            </a:lvl6pPr>
            <a:lvl7pPr marL="4267200" lvl="6" indent="-398145" algn="l">
              <a:lnSpc>
                <a:spcPct val="115000"/>
              </a:lnSpc>
              <a:spcBef>
                <a:spcPts val="0"/>
              </a:spcBef>
              <a:spcAft>
                <a:spcPts val="0"/>
              </a:spcAft>
              <a:buSzPts val="1100"/>
              <a:buChar char="●"/>
              <a:defRPr/>
            </a:lvl7pPr>
            <a:lvl8pPr marL="4876800" lvl="7" indent="-398145" algn="l">
              <a:lnSpc>
                <a:spcPct val="115000"/>
              </a:lnSpc>
              <a:spcBef>
                <a:spcPts val="0"/>
              </a:spcBef>
              <a:spcAft>
                <a:spcPts val="0"/>
              </a:spcAft>
              <a:buSzPts val="1100"/>
              <a:buChar char="○"/>
              <a:defRPr/>
            </a:lvl8pPr>
            <a:lvl9pPr marL="5486400" lvl="8" indent="-398145" algn="l">
              <a:lnSpc>
                <a:spcPct val="115000"/>
              </a:lnSpc>
              <a:spcBef>
                <a:spcPts val="0"/>
              </a:spcBef>
              <a:spcAft>
                <a:spcPts val="0"/>
              </a:spcAft>
              <a:buSzPts val="1100"/>
              <a:buChar char="■"/>
              <a:defRPr/>
            </a:lvl9pPr>
          </a:lstStyle>
          <a:p>
            <a:endParaRPr/>
          </a:p>
        </p:txBody>
      </p:sp>
      <p:sp>
        <p:nvSpPr>
          <p:cNvPr id="43" name="Google Shape;43;p18"/>
          <p:cNvSpPr txBox="1">
            <a:spLocks noGrp="1"/>
          </p:cNvSpPr>
          <p:nvPr>
            <p:ph type="sldNum" idx="12"/>
          </p:nvPr>
        </p:nvSpPr>
        <p:spPr>
          <a:xfrm>
            <a:off x="11187645" y="6058224"/>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ltLang="zh-TW"/>
              <a:t>‹#›</a:t>
            </a:fld>
            <a:endParaRPr lang="zh-TW"/>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EED2E882-55B0-44B7-AA82-4B76B7A52A76}" type="datetimeFigureOut">
              <a:rPr lang="zh-TW" altLang="en-US" smtClean="0"/>
              <a:t>2024/12/19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39188362-0AA4-41D4-82BF-7F38A313FF50}" type="slidenum">
              <a:rPr lang="zh-TW" altLang="en-US" smtClean="0"/>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EED2E882-55B0-44B7-AA82-4B76B7A52A76}" type="datetimeFigureOut">
              <a:rPr lang="zh-TW" altLang="en-US" smtClean="0"/>
              <a:t>2024/12/19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39188362-0AA4-41D4-82BF-7F38A313FF50}" type="slidenum">
              <a:rPr lang="zh-TW" altLang="en-US" smtClean="0"/>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EED2E882-55B0-44B7-AA82-4B76B7A52A76}" type="datetimeFigureOut">
              <a:rPr lang="zh-TW" altLang="en-US" smtClean="0"/>
              <a:t>2024/12/19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39188362-0AA4-41D4-82BF-7F38A313FF50}" type="slidenum">
              <a:rPr lang="zh-TW" altLang="en-US" smtClean="0"/>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EED2E882-55B0-44B7-AA82-4B76B7A52A76}" type="datetimeFigureOut">
              <a:rPr lang="zh-TW" altLang="en-US" smtClean="0"/>
              <a:t>2024/12/19</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39188362-0AA4-41D4-82BF-7F38A313FF50}" type="slidenum">
              <a:rPr lang="zh-TW" altLang="en-US" smtClean="0"/>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EED2E882-55B0-44B7-AA82-4B76B7A52A76}" type="datetimeFigureOut">
              <a:rPr lang="zh-TW" altLang="en-US" smtClean="0"/>
              <a:t>2024/12/19</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39188362-0AA4-41D4-82BF-7F38A313FF50}"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EED2E882-55B0-44B7-AA82-4B76B7A52A76}" type="datetimeFigureOut">
              <a:rPr lang="zh-TW" altLang="en-US" smtClean="0"/>
              <a:t>2024/12/19</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39188362-0AA4-41D4-82BF-7F38A313FF50}"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EED2E882-55B0-44B7-AA82-4B76B7A52A76}" type="datetimeFigureOut">
              <a:rPr lang="zh-TW" altLang="en-US" smtClean="0"/>
              <a:t>2024/12/19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39188362-0AA4-41D4-82BF-7F38A313FF50}" type="slidenum">
              <a:rPr lang="zh-TW" altLang="en-US" smtClean="0"/>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EED2E882-55B0-44B7-AA82-4B76B7A52A76}" type="datetimeFigureOut">
              <a:rPr lang="zh-TW" altLang="en-US" smtClean="0"/>
              <a:t>2024/12/19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39188362-0AA4-41D4-82BF-7F38A313FF50}"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20000"/>
            <a:lum/>
          </a:blip>
          <a:srcRect/>
          <a:tile tx="0" ty="0" sx="100000" sy="100000" flip="x" algn="l"/>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2E882-55B0-44B7-AA82-4B76B7A52A76}" type="datetimeFigureOut">
              <a:rPr lang="zh-TW" altLang="en-US" smtClean="0"/>
              <a:t>2024/12/19</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188362-0AA4-41D4-82BF-7F38A313FF50}"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hyperlink" Target="https://youtu.be/xkv0Ojgkq7I?t=73" TargetMode="External"/><Relationship Id="rId3" Type="http://schemas.microsoft.com/office/2007/relationships/media" Target="https://www.youtube.com/embed/xkv0Ojgkq7I?start=73&amp;feature=oembed" TargetMode="External"/><Relationship Id="rId7" Type="http://schemas.openxmlformats.org/officeDocument/2006/relationships/image" Target="../media/image8.jpeg"/><Relationship Id="rId2" Type="http://schemas.microsoft.com/office/2007/relationships/media" Target="https://www.youtube.com/embed/NS9uKRcxmy0?feature=oembed" TargetMode="External"/><Relationship Id="rId1" Type="http://schemas.openxmlformats.org/officeDocument/2006/relationships/video" Target="NULL" TargetMode="External"/><Relationship Id="rId6" Type="http://schemas.openxmlformats.org/officeDocument/2006/relationships/image" Target="../media/image7.jpeg"/><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hyperlink" Target="https://youtu.be/NS9uKRcxmy0?si=rnexoovejAjoFB8P"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youtube.com/watch?v=aG64lwGtTDE&amp;ab_channel=POWER-MOTOR%E9%87%8D%E8%BC%AA%E8%BB%8A%E6%A5%AD" TargetMode="Externa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random_disk.py" TargetMode="External"/><Relationship Id="rId2" Type="http://schemas.openxmlformats.org/officeDocument/2006/relationships/image" Target="../media/image16.jpe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R-WnUpl49zg&amp;ab_channel=zzxptsa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youtube.com/watch?v=XLMDSjCzEx8"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4.wdp"/><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0.jpeg"/><Relationship Id="rId3" Type="http://schemas.microsoft.com/office/2007/relationships/media" Target="https://www.youtube.com/embed/qsQfXPOed6g?feature=oembed" TargetMode="External"/><Relationship Id="rId7" Type="http://schemas.openxmlformats.org/officeDocument/2006/relationships/hyperlink" Target="https://www.youtube.com/watch?v=eFRsENbmU_o&amp;t=61s" TargetMode="External"/><Relationship Id="rId2" Type="http://schemas.microsoft.com/office/2007/relationships/media" Target="https://www.youtube.com/embed/eFRsENbmU_o" TargetMode="External"/><Relationship Id="rId1" Type="http://schemas.openxmlformats.org/officeDocument/2006/relationships/video" Target="NULL" TargetMode="External"/><Relationship Id="rId6" Type="http://schemas.openxmlformats.org/officeDocument/2006/relationships/hyperlink" Target="https://youtu.be/qsQfXPOed6g?si=3BKU5RebdmeJgs0m" TargetMode="External"/><Relationship Id="rId5" Type="http://schemas.openxmlformats.org/officeDocument/2006/relationships/image" Target="../media/image39.jpeg"/><Relationship Id="rId10" Type="http://schemas.openxmlformats.org/officeDocument/2006/relationships/hyperlink" Target="https://www.youtube.com/shorts/NCFsWftVmJs" TargetMode="External"/><Relationship Id="rId4" Type="http://schemas.openxmlformats.org/officeDocument/2006/relationships/slideLayout" Target="../slideLayouts/slideLayout2.xml"/><Relationship Id="rId9"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55.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youtube.com/watch?v=AyAd70nfVC4&amp;ab_channel=FilmeyBox"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ByTC5AVglsQ&amp;ab_channel=OmarRaafat"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uyU-D1tiR_U&amp;ab_channel=Allprocessofworld"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x" algn="l"/>
        </a:blipFill>
        <a:effectLst/>
      </p:bgPr>
    </p:bg>
    <p:spTree>
      <p:nvGrpSpPr>
        <p:cNvPr id="1" name=""/>
        <p:cNvGrpSpPr/>
        <p:nvPr/>
      </p:nvGrpSpPr>
      <p:grpSpPr>
        <a:xfrm>
          <a:off x="0" y="0"/>
          <a:ext cx="0" cy="0"/>
          <a:chOff x="0" y="0"/>
          <a:chExt cx="0" cy="0"/>
        </a:xfrm>
      </p:grpSpPr>
      <p:grpSp>
        <p:nvGrpSpPr>
          <p:cNvPr id="6" name="群組 5"/>
          <p:cNvGrpSpPr/>
          <p:nvPr/>
        </p:nvGrpSpPr>
        <p:grpSpPr>
          <a:xfrm>
            <a:off x="837170" y="620926"/>
            <a:ext cx="10517660" cy="5616147"/>
            <a:chOff x="837170" y="620926"/>
            <a:chExt cx="10517660" cy="5616147"/>
          </a:xfrm>
        </p:grpSpPr>
        <p:sp>
          <p:nvSpPr>
            <p:cNvPr id="5" name="矩形 4"/>
            <p:cNvSpPr/>
            <p:nvPr/>
          </p:nvSpPr>
          <p:spPr>
            <a:xfrm>
              <a:off x="837170" y="620926"/>
              <a:ext cx="10517660" cy="5616147"/>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p:cNvSpPr/>
            <p:nvPr/>
          </p:nvSpPr>
          <p:spPr>
            <a:xfrm>
              <a:off x="1358728" y="1090482"/>
              <a:ext cx="9474543" cy="4238368"/>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標題 1"/>
          <p:cNvSpPr>
            <a:spLocks noGrp="1"/>
          </p:cNvSpPr>
          <p:nvPr>
            <p:ph type="ctrTitle"/>
          </p:nvPr>
        </p:nvSpPr>
        <p:spPr/>
        <p:txBody>
          <a:bodyPr>
            <a:normAutofit/>
          </a:bodyPr>
          <a:lstStyle/>
          <a:p>
            <a:r>
              <a:rPr lang="zh-TW" altLang="en-US" sz="8000" dirty="0">
                <a:latin typeface="微軟正黑體" panose="020B0604030504040204" pitchFamily="34" charset="-120"/>
                <a:ea typeface="微軟正黑體" panose="020B0604030504040204" pitchFamily="34" charset="-120"/>
              </a:rPr>
              <a:t>機械簡介</a:t>
            </a:r>
          </a:p>
        </p:txBody>
      </p:sp>
      <p:sp>
        <p:nvSpPr>
          <p:cNvPr id="3" name="副標題 2"/>
          <p:cNvSpPr>
            <a:spLocks noGrp="1"/>
          </p:cNvSpPr>
          <p:nvPr>
            <p:ph type="subTitle" idx="1"/>
          </p:nvPr>
        </p:nvSpPr>
        <p:spPr/>
        <p:txBody>
          <a:bodyPr/>
          <a:lstStyle/>
          <a:p>
            <a:r>
              <a:rPr lang="zh-TW" altLang="en-US" dirty="0">
                <a:latin typeface="微軟正黑體" panose="020B0604030504040204" pitchFamily="34" charset="-120"/>
                <a:ea typeface="微軟正黑體" panose="020B0604030504040204" pitchFamily="34" charset="-120"/>
              </a:rPr>
              <a:t>教授</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詹魁元</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學生</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吳家安、王邑安</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x" algn="l"/>
        </a:blipFill>
        <a:effectLst/>
      </p:bgPr>
    </p:bg>
    <p:spTree>
      <p:nvGrpSpPr>
        <p:cNvPr id="1" name=""/>
        <p:cNvGrpSpPr/>
        <p:nvPr/>
      </p:nvGrpSpPr>
      <p:grpSpPr>
        <a:xfrm>
          <a:off x="0" y="0"/>
          <a:ext cx="0" cy="0"/>
          <a:chOff x="0" y="0"/>
          <a:chExt cx="0" cy="0"/>
        </a:xfrm>
      </p:grpSpPr>
      <p:grpSp>
        <p:nvGrpSpPr>
          <p:cNvPr id="6" name="群組 5"/>
          <p:cNvGrpSpPr/>
          <p:nvPr/>
        </p:nvGrpSpPr>
        <p:grpSpPr>
          <a:xfrm>
            <a:off x="837170" y="620926"/>
            <a:ext cx="10517660" cy="5616147"/>
            <a:chOff x="837170" y="620926"/>
            <a:chExt cx="10517660" cy="5616147"/>
          </a:xfrm>
        </p:grpSpPr>
        <p:sp>
          <p:nvSpPr>
            <p:cNvPr id="5" name="矩形 4"/>
            <p:cNvSpPr/>
            <p:nvPr/>
          </p:nvSpPr>
          <p:spPr>
            <a:xfrm>
              <a:off x="837170" y="620926"/>
              <a:ext cx="10517660" cy="5616147"/>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p:cNvSpPr/>
            <p:nvPr/>
          </p:nvSpPr>
          <p:spPr>
            <a:xfrm>
              <a:off x="1358728" y="1090482"/>
              <a:ext cx="9474543" cy="4238368"/>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標題 1"/>
          <p:cNvSpPr>
            <a:spLocks noGrp="1"/>
          </p:cNvSpPr>
          <p:nvPr>
            <p:ph type="ctrTitle"/>
          </p:nvPr>
        </p:nvSpPr>
        <p:spPr/>
        <p:txBody>
          <a:bodyPr>
            <a:normAutofit/>
          </a:bodyPr>
          <a:lstStyle/>
          <a:p>
            <a:r>
              <a:rPr lang="zh-TW" altLang="en-US" sz="8000" dirty="0">
                <a:latin typeface="微軟正黑體" panose="020B0604030504040204" pitchFamily="34" charset="-120"/>
                <a:ea typeface="微軟正黑體" panose="020B0604030504040204" pitchFamily="34" charset="-120"/>
              </a:rPr>
              <a:t>生活機械觀察實作</a:t>
            </a:r>
          </a:p>
        </p:txBody>
      </p:sp>
      <p:sp>
        <p:nvSpPr>
          <p:cNvPr id="3" name="副標題 2"/>
          <p:cNvSpPr>
            <a:spLocks noGrp="1"/>
          </p:cNvSpPr>
          <p:nvPr>
            <p:ph type="subTitle" idx="1"/>
          </p:nvPr>
        </p:nvSpPr>
        <p:spPr/>
        <p:txBody>
          <a:bodyPr/>
          <a:lstStyle/>
          <a:p>
            <a:r>
              <a:rPr lang="zh-TW" altLang="en-US" dirty="0">
                <a:latin typeface="微軟正黑體" panose="020B0604030504040204" pitchFamily="34" charset="-120"/>
                <a:ea typeface="微軟正黑體" panose="020B0604030504040204" pitchFamily="34" charset="-120"/>
              </a:rPr>
              <a:t>教授</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詹魁元</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學生</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吳家安、王邑安</a:t>
            </a:r>
          </a:p>
        </p:txBody>
      </p:sp>
    </p:spTree>
    <p:extLst>
      <p:ext uri="{BB962C8B-B14F-4D97-AF65-F5344CB8AC3E}">
        <p14:creationId xmlns:p14="http://schemas.microsoft.com/office/powerpoint/2010/main" val="1351551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能量傳遞</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動能、位能、熱能</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pic>
        <p:nvPicPr>
          <p:cNvPr id="4" name="線上媒體 3" title="Blue Marble 3 : the cannon">
            <a:hlinkClick r:id="" action="ppaction://media"/>
          </p:cNvPr>
          <p:cNvPicPr>
            <a:picLocks noGrp="1" noRot="1" noChangeAspect="1"/>
          </p:cNvPicPr>
          <p:nvPr>
            <p:ph idx="1"/>
            <a:videoFile r:link="rId1"/>
            <p:extLst>
              <p:ext uri="{DAA4B4D4-6D71-4841-9C94-3DE7FCFB9230}">
                <p14:media xmlns:p14="http://schemas.microsoft.com/office/powerpoint/2010/main" r:link="rId2"/>
              </p:ext>
            </p:extLst>
          </p:nvPr>
        </p:nvPicPr>
        <p:blipFill>
          <a:blip r:embed="rId6"/>
          <a:stretch>
            <a:fillRect/>
          </a:stretch>
        </p:blipFill>
        <p:spPr>
          <a:xfrm>
            <a:off x="173915" y="2461098"/>
            <a:ext cx="5672795" cy="3205346"/>
          </a:xfrm>
          <a:prstGeom prst="rect">
            <a:avLst/>
          </a:prstGeom>
        </p:spPr>
      </p:pic>
      <p:pic>
        <p:nvPicPr>
          <p:cNvPr id="5" name="線上媒體 4" title="核能知多少《國家地理》雜誌">
            <a:hlinkClick r:id="" action="ppaction://media"/>
          </p:cNvPr>
          <p:cNvPicPr>
            <a:picLocks noRot="1" noChangeAspect="1"/>
          </p:cNvPicPr>
          <p:nvPr>
            <a:videoFile r:link="rId1"/>
            <p:extLst>
              <p:ext uri="{DAA4B4D4-6D71-4841-9C94-3DE7FCFB9230}">
                <p14:media xmlns:p14="http://schemas.microsoft.com/office/powerpoint/2010/main" r:link="rId3"/>
              </p:ext>
            </p:extLst>
          </p:nvPr>
        </p:nvPicPr>
        <p:blipFill>
          <a:blip r:embed="rId7"/>
          <a:stretch>
            <a:fillRect/>
          </a:stretch>
        </p:blipFill>
        <p:spPr>
          <a:xfrm>
            <a:off x="6174647" y="2461098"/>
            <a:ext cx="5673179" cy="3205346"/>
          </a:xfrm>
          <a:prstGeom prst="rect">
            <a:avLst/>
          </a:prstGeom>
        </p:spPr>
      </p:pic>
      <p:sp>
        <p:nvSpPr>
          <p:cNvPr id="13" name="文字方塊 12"/>
          <p:cNvSpPr txBox="1"/>
          <p:nvPr/>
        </p:nvSpPr>
        <p:spPr>
          <a:xfrm>
            <a:off x="6174647" y="5774021"/>
            <a:ext cx="6096000" cy="246221"/>
          </a:xfrm>
          <a:prstGeom prst="rect">
            <a:avLst/>
          </a:prstGeom>
          <a:noFill/>
        </p:spPr>
        <p:txBody>
          <a:bodyPr wrap="square">
            <a:spAutoFit/>
          </a:bodyPr>
          <a:lstStyle/>
          <a:p>
            <a:r>
              <a:rPr lang="en-US" altLang="zh-TW" sz="1000" dirty="0">
                <a:hlinkClick r:id="rId8"/>
              </a:rPr>
              <a:t>https://youtu.be/xkv0Ojgkq7I?t=73</a:t>
            </a:r>
            <a:endParaRPr lang="zh-TW" altLang="en-US" sz="1000" dirty="0"/>
          </a:p>
        </p:txBody>
      </p:sp>
      <p:sp>
        <p:nvSpPr>
          <p:cNvPr id="15" name="文字方塊 14"/>
          <p:cNvSpPr txBox="1"/>
          <p:nvPr/>
        </p:nvSpPr>
        <p:spPr>
          <a:xfrm>
            <a:off x="173915" y="5742645"/>
            <a:ext cx="6136340" cy="246221"/>
          </a:xfrm>
          <a:prstGeom prst="rect">
            <a:avLst/>
          </a:prstGeom>
          <a:noFill/>
        </p:spPr>
        <p:txBody>
          <a:bodyPr wrap="square">
            <a:spAutoFit/>
          </a:bodyPr>
          <a:lstStyle/>
          <a:p>
            <a:r>
              <a:rPr lang="en-US" altLang="zh-TW" sz="1000" dirty="0">
                <a:hlinkClick r:id="rId9"/>
              </a:rPr>
              <a:t>https://youtu.be/NS9uKRcxmy0?si=rnexoovejAjoFB8P</a:t>
            </a:r>
            <a:endParaRPr lang="zh-TW" alt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能量傳遞</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330200" y="1690688"/>
            <a:ext cx="11279094" cy="4351338"/>
          </a:xfrm>
        </p:spPr>
        <p:txBody>
          <a:bodyPr/>
          <a:lstStyle/>
          <a:p>
            <a:r>
              <a:rPr lang="zh-TW" altLang="en-US" dirty="0">
                <a:latin typeface="微軟正黑體" panose="020B0604030504040204" pitchFamily="34" charset="-120"/>
                <a:ea typeface="微軟正黑體" panose="020B0604030504040204" pitchFamily="34" charset="-120"/>
              </a:rPr>
              <a:t>腿部的力量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踏板推動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鏈輪轉動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鏈條傳動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後輪轉動 </a:t>
            </a:r>
            <a:r>
              <a:rPr lang="en-US" altLang="zh-TW" dirty="0">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帶動車子前進</a:t>
            </a:r>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pic>
        <p:nvPicPr>
          <p:cNvPr id="4" name="Google Shape;184;g26d8caae6a3_0_34"/>
          <p:cNvPicPr preferRelativeResize="0"/>
          <p:nvPr/>
        </p:nvPicPr>
        <p:blipFill>
          <a:blip r:embed="rId2"/>
          <a:stretch>
            <a:fillRect/>
          </a:stretch>
        </p:blipFill>
        <p:spPr>
          <a:xfrm>
            <a:off x="3158551" y="2234277"/>
            <a:ext cx="6287273" cy="4351338"/>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其他能量傳遞</a:t>
            </a:r>
          </a:p>
        </p:txBody>
      </p:sp>
      <p:sp>
        <p:nvSpPr>
          <p:cNvPr id="3" name="內容版面配置區 2"/>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腳踏車的煞車</a:t>
            </a:r>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
        <p:nvSpPr>
          <p:cNvPr id="4" name="Google Shape;199;g26d8caae6a3_0_0"/>
          <p:cNvSpPr txBox="1"/>
          <p:nvPr/>
        </p:nvSpPr>
        <p:spPr>
          <a:xfrm>
            <a:off x="838199" y="2276052"/>
            <a:ext cx="9965268" cy="171351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TW" sz="2800" dirty="0">
                <a:solidFill>
                  <a:schemeClr val="dk2"/>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手部的力量</a:t>
            </a:r>
            <a:r>
              <a:rPr lang="en-US" altLang="zh-TW" sz="2800" dirty="0">
                <a:solidFill>
                  <a:schemeClr val="dk2"/>
                </a:solidFill>
                <a:latin typeface="微軟正黑體" panose="020B0604030504040204" pitchFamily="34" charset="-120"/>
                <a:ea typeface="微軟正黑體" panose="020B0604030504040204" pitchFamily="34" charset="-120"/>
                <a:cs typeface="標楷體" panose="03000509000000000000" charset="-120"/>
                <a:sym typeface="Wingdings" panose="05000000000000000000" pitchFamily="2" charset="2"/>
              </a:rPr>
              <a:t></a:t>
            </a:r>
            <a:r>
              <a:rPr lang="zh-TW" sz="2800" dirty="0">
                <a:solidFill>
                  <a:schemeClr val="dk2"/>
                </a:solidFill>
                <a:highlight>
                  <a:srgbClr val="FFF1A7"/>
                </a:highlight>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壓下握把 </a:t>
            </a:r>
            <a:r>
              <a:rPr lang="en-US" altLang="zh-TW" sz="2800" dirty="0">
                <a:solidFill>
                  <a:schemeClr val="dk2"/>
                </a:solidFill>
                <a:highlight>
                  <a:srgbClr val="FFF1A7"/>
                </a:highlight>
                <a:latin typeface="微軟正黑體" panose="020B0604030504040204" pitchFamily="34" charset="-120"/>
                <a:ea typeface="微軟正黑體" panose="020B0604030504040204" pitchFamily="34" charset="-120"/>
                <a:cs typeface="標楷體" panose="03000509000000000000" charset="-120"/>
                <a:sym typeface="Wingdings" panose="05000000000000000000" pitchFamily="2" charset="2"/>
              </a:rPr>
              <a:t></a:t>
            </a:r>
            <a:r>
              <a:rPr lang="zh-TW" sz="2800" dirty="0">
                <a:solidFill>
                  <a:schemeClr val="dk2"/>
                </a:solidFill>
                <a:highlight>
                  <a:srgbClr val="FFF1A7"/>
                </a:highlight>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煞車線傳動 </a:t>
            </a:r>
            <a:r>
              <a:rPr lang="en-US" altLang="zh-TW" sz="2800" dirty="0">
                <a:solidFill>
                  <a:schemeClr val="dk2"/>
                </a:solidFill>
                <a:highlight>
                  <a:srgbClr val="FFF1A7"/>
                </a:highlight>
                <a:latin typeface="微軟正黑體" panose="020B0604030504040204" pitchFamily="34" charset="-120"/>
                <a:ea typeface="微軟正黑體" panose="020B0604030504040204" pitchFamily="34" charset="-120"/>
                <a:cs typeface="標楷體" panose="03000509000000000000" charset="-120"/>
                <a:sym typeface="Wingdings" panose="05000000000000000000" pitchFamily="2" charset="2"/>
              </a:rPr>
              <a:t></a:t>
            </a:r>
            <a:r>
              <a:rPr lang="zh-TW" sz="2800" dirty="0">
                <a:solidFill>
                  <a:schemeClr val="dk2"/>
                </a:solidFill>
                <a:highlight>
                  <a:srgbClr val="FFF1A7"/>
                </a:highlight>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合上煞車器</a:t>
            </a:r>
            <a:r>
              <a:rPr lang="en-US" altLang="zh-TW" sz="2800" dirty="0">
                <a:solidFill>
                  <a:schemeClr val="dk2"/>
                </a:solidFill>
                <a:highlight>
                  <a:srgbClr val="FFF1A7"/>
                </a:highlight>
                <a:latin typeface="微軟正黑體" panose="020B0604030504040204" pitchFamily="34" charset="-120"/>
                <a:ea typeface="微軟正黑體" panose="020B0604030504040204" pitchFamily="34" charset="-120"/>
                <a:cs typeface="標楷體" panose="03000509000000000000" charset="-120"/>
                <a:sym typeface="Wingdings" panose="05000000000000000000" pitchFamily="2" charset="2"/>
              </a:rPr>
              <a:t></a:t>
            </a:r>
            <a:r>
              <a:rPr lang="zh-TW" sz="2800" dirty="0">
                <a:solidFill>
                  <a:schemeClr val="dk2"/>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煞車皮夾住輪框減速</a:t>
            </a:r>
            <a:endParaRPr sz="2800" dirty="0">
              <a:solidFill>
                <a:schemeClr val="dk2"/>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a:p>
            <a:pPr marL="0" lvl="0" indent="0" algn="l" rtl="0">
              <a:lnSpc>
                <a:spcPct val="115000"/>
              </a:lnSpc>
              <a:spcBef>
                <a:spcPts val="1200"/>
              </a:spcBef>
              <a:spcAft>
                <a:spcPts val="1200"/>
              </a:spcAft>
              <a:buNone/>
            </a:pPr>
            <a:endParaRPr sz="1300" dirty="0">
              <a:solidFill>
                <a:schemeClr val="dk2"/>
              </a:solidFill>
              <a:latin typeface="標楷體" panose="03000509000000000000" charset="-120"/>
              <a:ea typeface="標楷體" panose="03000509000000000000" charset="-120"/>
              <a:cs typeface="標楷體" panose="03000509000000000000" charset="-120"/>
              <a:sym typeface="標楷體" panose="03000509000000000000" charset="-120"/>
            </a:endParaRPr>
          </a:p>
        </p:txBody>
      </p:sp>
      <p:pic>
        <p:nvPicPr>
          <p:cNvPr id="5" name="Google Shape;196;g26d8caae6a3_0_0"/>
          <p:cNvPicPr preferRelativeResize="0"/>
          <p:nvPr/>
        </p:nvPicPr>
        <p:blipFill rotWithShape="1">
          <a:blip r:embed="rId2"/>
          <a:srcRect l="5612" r="12211"/>
          <a:stretch>
            <a:fillRect/>
          </a:stretch>
        </p:blipFill>
        <p:spPr>
          <a:xfrm>
            <a:off x="4224159" y="3974149"/>
            <a:ext cx="2566179" cy="2075450"/>
          </a:xfrm>
          <a:prstGeom prst="rect">
            <a:avLst/>
          </a:prstGeom>
          <a:ln>
            <a:noFill/>
          </a:ln>
          <a:effectLst>
            <a:outerShdw blurRad="292100" dist="139700" dir="2700000" algn="tl" rotWithShape="0">
              <a:srgbClr val="333333">
                <a:alpha val="65000"/>
              </a:srgbClr>
            </a:outerShdw>
          </a:effectLst>
        </p:spPr>
      </p:pic>
      <p:pic>
        <p:nvPicPr>
          <p:cNvPr id="6" name="Google Shape;197;g26d8caae6a3_0_0"/>
          <p:cNvPicPr preferRelativeResize="0"/>
          <p:nvPr/>
        </p:nvPicPr>
        <p:blipFill rotWithShape="1">
          <a:blip r:embed="rId3"/>
          <a:srcRect l="47918" r="3439"/>
          <a:stretch>
            <a:fillRect/>
          </a:stretch>
        </p:blipFill>
        <p:spPr>
          <a:xfrm>
            <a:off x="1947708" y="3720024"/>
            <a:ext cx="1883651" cy="2583700"/>
          </a:xfrm>
          <a:prstGeom prst="rect">
            <a:avLst/>
          </a:prstGeom>
          <a:ln>
            <a:noFill/>
          </a:ln>
          <a:effectLst>
            <a:outerShdw blurRad="292100" dist="139700" dir="2700000" algn="tl" rotWithShape="0">
              <a:srgbClr val="333333">
                <a:alpha val="65000"/>
              </a:srgbClr>
            </a:outerShdw>
          </a:effectLst>
        </p:spPr>
      </p:pic>
      <p:pic>
        <p:nvPicPr>
          <p:cNvPr id="7" name="Google Shape;198;g26d8caae6a3_0_0"/>
          <p:cNvPicPr preferRelativeResize="0"/>
          <p:nvPr/>
        </p:nvPicPr>
        <p:blipFill rotWithShape="1">
          <a:blip r:embed="rId4"/>
          <a:srcRect l="21349" t="9804" r="8608"/>
          <a:stretch>
            <a:fillRect/>
          </a:stretch>
        </p:blipFill>
        <p:spPr>
          <a:xfrm>
            <a:off x="7183133" y="3974149"/>
            <a:ext cx="2331100" cy="20754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複雜系統中的能量傳遞</a:t>
            </a:r>
          </a:p>
        </p:txBody>
      </p:sp>
      <p:grpSp>
        <p:nvGrpSpPr>
          <p:cNvPr id="15" name="群組 14"/>
          <p:cNvGrpSpPr/>
          <p:nvPr/>
        </p:nvGrpSpPr>
        <p:grpSpPr>
          <a:xfrm>
            <a:off x="2372900" y="6071300"/>
            <a:ext cx="7700200" cy="481200"/>
            <a:chOff x="721900" y="3948150"/>
            <a:chExt cx="7700200" cy="481200"/>
          </a:xfrm>
        </p:grpSpPr>
        <p:sp>
          <p:nvSpPr>
            <p:cNvPr id="4" name="Google Shape;206;g26d8caae6a3_0_14"/>
            <p:cNvSpPr/>
            <p:nvPr/>
          </p:nvSpPr>
          <p:spPr>
            <a:xfrm>
              <a:off x="721900" y="3948150"/>
              <a:ext cx="932400" cy="481200"/>
            </a:xfrm>
            <a:prstGeom prst="roundRect">
              <a:avLst>
                <a:gd name="adj" fmla="val 16667"/>
              </a:avLst>
            </a:prstGeom>
            <a:solidFill>
              <a:schemeClr val="lt2"/>
            </a:solidFill>
            <a:ln w="28575" cap="flat" cmpd="sng">
              <a:solidFill>
                <a:srgbClr val="FD31C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dirty="0">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發動機</a:t>
              </a:r>
              <a:endParaRPr dirty="0">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sp>
          <p:nvSpPr>
            <p:cNvPr id="5" name="Google Shape;207;g26d8caae6a3_0_14"/>
            <p:cNvSpPr/>
            <p:nvPr/>
          </p:nvSpPr>
          <p:spPr>
            <a:xfrm>
              <a:off x="2075450" y="3948150"/>
              <a:ext cx="932400" cy="481200"/>
            </a:xfrm>
            <a:prstGeom prst="roundRect">
              <a:avLst>
                <a:gd name="adj" fmla="val 16667"/>
              </a:avLst>
            </a:prstGeom>
            <a:solidFill>
              <a:schemeClr val="lt2"/>
            </a:solidFill>
            <a:ln w="2857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離合器</a:t>
              </a:r>
              <a:endParaRPr>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cxnSp>
          <p:nvCxnSpPr>
            <p:cNvPr id="6" name="Google Shape;208;g26d8caae6a3_0_14"/>
            <p:cNvCxnSpPr>
              <a:stCxn id="4" idx="3"/>
              <a:endCxn id="5" idx="1"/>
            </p:cNvCxnSpPr>
            <p:nvPr/>
          </p:nvCxnSpPr>
          <p:spPr>
            <a:xfrm>
              <a:off x="1654300" y="4188750"/>
              <a:ext cx="421200" cy="0"/>
            </a:xfrm>
            <a:prstGeom prst="straightConnector1">
              <a:avLst/>
            </a:prstGeom>
            <a:noFill/>
            <a:ln w="28575" cap="flat" cmpd="sng">
              <a:solidFill>
                <a:schemeClr val="accent2">
                  <a:lumMod val="50000"/>
                </a:schemeClr>
              </a:solidFill>
              <a:prstDash val="solid"/>
              <a:round/>
              <a:headEnd type="none" w="med" len="med"/>
              <a:tailEnd type="triangle" w="med" len="med"/>
            </a:ln>
          </p:spPr>
        </p:cxnSp>
        <p:sp>
          <p:nvSpPr>
            <p:cNvPr id="7" name="Google Shape;209;g26d8caae6a3_0_14"/>
            <p:cNvSpPr/>
            <p:nvPr/>
          </p:nvSpPr>
          <p:spPr>
            <a:xfrm>
              <a:off x="3429050" y="3948150"/>
              <a:ext cx="932400" cy="481200"/>
            </a:xfrm>
            <a:prstGeom prst="roundRect">
              <a:avLst>
                <a:gd name="adj" fmla="val 16667"/>
              </a:avLst>
            </a:prstGeom>
            <a:solidFill>
              <a:schemeClr val="lt2"/>
            </a:solidFill>
            <a:ln w="2857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變速箱</a:t>
              </a:r>
              <a:endParaRPr>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cxnSp>
          <p:nvCxnSpPr>
            <p:cNvPr id="8" name="Google Shape;210;g26d8caae6a3_0_14"/>
            <p:cNvCxnSpPr>
              <a:endCxn id="7" idx="1"/>
            </p:cNvCxnSpPr>
            <p:nvPr/>
          </p:nvCxnSpPr>
          <p:spPr>
            <a:xfrm>
              <a:off x="3007850" y="4188750"/>
              <a:ext cx="421200" cy="0"/>
            </a:xfrm>
            <a:prstGeom prst="straightConnector1">
              <a:avLst/>
            </a:prstGeom>
            <a:noFill/>
            <a:ln w="28575" cap="flat" cmpd="sng">
              <a:solidFill>
                <a:schemeClr val="accent2">
                  <a:lumMod val="50000"/>
                </a:schemeClr>
              </a:solidFill>
              <a:prstDash val="solid"/>
              <a:round/>
              <a:headEnd type="none" w="med" len="med"/>
              <a:tailEnd type="triangle" w="med" len="med"/>
            </a:ln>
          </p:spPr>
        </p:cxnSp>
        <p:sp>
          <p:nvSpPr>
            <p:cNvPr id="9" name="Google Shape;211;g26d8caae6a3_0_14"/>
            <p:cNvSpPr/>
            <p:nvPr/>
          </p:nvSpPr>
          <p:spPr>
            <a:xfrm>
              <a:off x="4782600" y="3948150"/>
              <a:ext cx="932400" cy="481200"/>
            </a:xfrm>
            <a:prstGeom prst="roundRect">
              <a:avLst>
                <a:gd name="adj" fmla="val 16667"/>
              </a:avLst>
            </a:prstGeom>
            <a:solidFill>
              <a:schemeClr val="lt2"/>
            </a:solidFill>
            <a:ln w="2857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傳動軸</a:t>
              </a:r>
              <a:endParaRPr>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cxnSp>
          <p:nvCxnSpPr>
            <p:cNvPr id="10" name="Google Shape;212;g26d8caae6a3_0_14"/>
            <p:cNvCxnSpPr>
              <a:endCxn id="9" idx="1"/>
            </p:cNvCxnSpPr>
            <p:nvPr/>
          </p:nvCxnSpPr>
          <p:spPr>
            <a:xfrm>
              <a:off x="4361400" y="4188750"/>
              <a:ext cx="421200" cy="0"/>
            </a:xfrm>
            <a:prstGeom prst="straightConnector1">
              <a:avLst/>
            </a:prstGeom>
            <a:noFill/>
            <a:ln w="28575" cap="flat" cmpd="sng">
              <a:solidFill>
                <a:schemeClr val="accent2">
                  <a:lumMod val="50000"/>
                </a:schemeClr>
              </a:solidFill>
              <a:prstDash val="solid"/>
              <a:round/>
              <a:headEnd type="none" w="med" len="med"/>
              <a:tailEnd type="triangle" w="med" len="med"/>
            </a:ln>
          </p:spPr>
        </p:cxnSp>
        <p:sp>
          <p:nvSpPr>
            <p:cNvPr id="11" name="Google Shape;213;g26d8caae6a3_0_14"/>
            <p:cNvSpPr/>
            <p:nvPr/>
          </p:nvSpPr>
          <p:spPr>
            <a:xfrm>
              <a:off x="6136150" y="3948150"/>
              <a:ext cx="932400" cy="481200"/>
            </a:xfrm>
            <a:prstGeom prst="roundRect">
              <a:avLst>
                <a:gd name="adj" fmla="val 16667"/>
              </a:avLst>
            </a:prstGeom>
            <a:solidFill>
              <a:schemeClr val="lt2"/>
            </a:solidFill>
            <a:ln w="2857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差速器</a:t>
              </a:r>
              <a:endParaRPr>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cxnSp>
          <p:nvCxnSpPr>
            <p:cNvPr id="12" name="Google Shape;214;g26d8caae6a3_0_14"/>
            <p:cNvCxnSpPr>
              <a:endCxn id="11" idx="1"/>
            </p:cNvCxnSpPr>
            <p:nvPr/>
          </p:nvCxnSpPr>
          <p:spPr>
            <a:xfrm>
              <a:off x="5714950" y="4188750"/>
              <a:ext cx="421200" cy="0"/>
            </a:xfrm>
            <a:prstGeom prst="straightConnector1">
              <a:avLst/>
            </a:prstGeom>
            <a:noFill/>
            <a:ln w="28575" cap="flat" cmpd="sng">
              <a:solidFill>
                <a:schemeClr val="accent2">
                  <a:lumMod val="50000"/>
                </a:schemeClr>
              </a:solidFill>
              <a:prstDash val="solid"/>
              <a:round/>
              <a:headEnd type="none" w="med" len="med"/>
              <a:tailEnd type="triangle" w="med" len="med"/>
            </a:ln>
          </p:spPr>
        </p:cxnSp>
        <p:sp>
          <p:nvSpPr>
            <p:cNvPr id="13" name="Google Shape;215;g26d8caae6a3_0_14"/>
            <p:cNvSpPr/>
            <p:nvPr/>
          </p:nvSpPr>
          <p:spPr>
            <a:xfrm>
              <a:off x="7489700" y="3948150"/>
              <a:ext cx="932400" cy="481200"/>
            </a:xfrm>
            <a:prstGeom prst="roundRect">
              <a:avLst>
                <a:gd name="adj" fmla="val 16667"/>
              </a:avLst>
            </a:prstGeom>
            <a:solidFill>
              <a:schemeClr val="lt2"/>
            </a:solidFill>
            <a:ln w="2857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驅動輪</a:t>
              </a:r>
              <a:endParaRPr>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cxnSp>
          <p:nvCxnSpPr>
            <p:cNvPr id="14" name="Google Shape;216;g26d8caae6a3_0_14"/>
            <p:cNvCxnSpPr>
              <a:endCxn id="13" idx="1"/>
            </p:cNvCxnSpPr>
            <p:nvPr/>
          </p:nvCxnSpPr>
          <p:spPr>
            <a:xfrm>
              <a:off x="7068500" y="4188750"/>
              <a:ext cx="421200" cy="0"/>
            </a:xfrm>
            <a:prstGeom prst="straightConnector1">
              <a:avLst/>
            </a:prstGeom>
            <a:noFill/>
            <a:ln w="28575" cap="flat" cmpd="sng">
              <a:solidFill>
                <a:schemeClr val="accent2">
                  <a:lumMod val="50000"/>
                </a:schemeClr>
              </a:solidFill>
              <a:prstDash val="solid"/>
              <a:round/>
              <a:headEnd type="none" w="med" len="med"/>
              <a:tailEnd type="triangle" w="med" len="med"/>
            </a:ln>
          </p:spPr>
        </p:cxnSp>
      </p:grpSp>
      <p:pic>
        <p:nvPicPr>
          <p:cNvPr id="2050" name="Picture 2" descr="小小內燃機的大小事| 股感知識庫Stockfeel | LINE TOD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17" y="1931288"/>
            <a:ext cx="4536766" cy="31771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9" name="流程圖: 換頁接點 18"/>
          <p:cNvSpPr/>
          <p:nvPr/>
        </p:nvSpPr>
        <p:spPr>
          <a:xfrm>
            <a:off x="2667397" y="5192281"/>
            <a:ext cx="343406" cy="770965"/>
          </a:xfrm>
          <a:prstGeom prst="flowChartOffpageConnector">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Google Shape;218;g26d8caae6a3_0_14"/>
          <p:cNvPicPr preferRelativeResize="0"/>
          <p:nvPr/>
        </p:nvPicPr>
        <p:blipFill>
          <a:blip r:embed="rId4"/>
          <a:stretch>
            <a:fillRect/>
          </a:stretch>
        </p:blipFill>
        <p:spPr>
          <a:xfrm>
            <a:off x="5922564" y="1846971"/>
            <a:ext cx="5392218" cy="3261462"/>
          </a:xfrm>
          <a:prstGeom prst="rect">
            <a:avLst/>
          </a:prstGeom>
          <a:ln>
            <a:noFill/>
          </a:ln>
          <a:effectLst>
            <a:outerShdw blurRad="292100" dist="139700" dir="2700000" algn="tl" rotWithShape="0">
              <a:srgbClr val="333333">
                <a:alpha val="65000"/>
              </a:srgbClr>
            </a:outerShdw>
          </a:effectLst>
        </p:spPr>
      </p:pic>
      <p:sp>
        <p:nvSpPr>
          <p:cNvPr id="3" name="文字方塊 2"/>
          <p:cNvSpPr txBox="1"/>
          <p:nvPr/>
        </p:nvSpPr>
        <p:spPr>
          <a:xfrm>
            <a:off x="58296" y="6603183"/>
            <a:ext cx="9622307" cy="276999"/>
          </a:xfrm>
          <a:prstGeom prst="rect">
            <a:avLst/>
          </a:prstGeom>
          <a:noFill/>
        </p:spPr>
        <p:txBody>
          <a:bodyPr wrap="square" rtlCol="0">
            <a:spAutoFit/>
          </a:bodyPr>
          <a:lstStyle/>
          <a:p>
            <a:r>
              <a:rPr lang="en-US" altLang="zh-TW" sz="1200" dirty="0">
                <a:hlinkClick r:id="rId5"/>
              </a:rPr>
              <a:t>https://www.youtube.com/watch?v=aG64lwGtTDE&amp;ab_channel=POWER-MOTOR%E9%87%8D%E8%BC%AA%E8%BB%8A%E6%A5%AD</a:t>
            </a:r>
            <a:endParaRPr lang="zh-TW" altLang="en-US" sz="1200" dirty="0"/>
          </a:p>
        </p:txBody>
      </p:sp>
      <p:sp>
        <p:nvSpPr>
          <p:cNvPr id="16" name="矩形: 圓角 15"/>
          <p:cNvSpPr/>
          <p:nvPr/>
        </p:nvSpPr>
        <p:spPr>
          <a:xfrm>
            <a:off x="1389529" y="2043953"/>
            <a:ext cx="2841812" cy="481189"/>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Yu Gothic UI Semibold" panose="020B0700000000000000" pitchFamily="34" charset="-128"/>
                <a:ea typeface="Yu Gothic UI Semibold" panose="020B0700000000000000" pitchFamily="34" charset="-128"/>
              </a:rPr>
              <a:t>引擎工作原理</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x" algn="l"/>
        </a:blipFill>
        <a:effectLst/>
      </p:bgPr>
    </p:bg>
    <p:spTree>
      <p:nvGrpSpPr>
        <p:cNvPr id="1" name=""/>
        <p:cNvGrpSpPr/>
        <p:nvPr/>
      </p:nvGrpSpPr>
      <p:grpSpPr>
        <a:xfrm>
          <a:off x="0" y="0"/>
          <a:ext cx="0" cy="0"/>
          <a:chOff x="0" y="0"/>
          <a:chExt cx="0" cy="0"/>
        </a:xfrm>
      </p:grpSpPr>
      <p:grpSp>
        <p:nvGrpSpPr>
          <p:cNvPr id="8" name="群組 7"/>
          <p:cNvGrpSpPr/>
          <p:nvPr/>
        </p:nvGrpSpPr>
        <p:grpSpPr>
          <a:xfrm>
            <a:off x="175532" y="2871557"/>
            <a:ext cx="11302790" cy="2852737"/>
            <a:chOff x="837170" y="250664"/>
            <a:chExt cx="10517660" cy="5986409"/>
          </a:xfrm>
        </p:grpSpPr>
        <p:sp>
          <p:nvSpPr>
            <p:cNvPr id="10" name="矩形 9"/>
            <p:cNvSpPr/>
            <p:nvPr/>
          </p:nvSpPr>
          <p:spPr>
            <a:xfrm>
              <a:off x="837170" y="546732"/>
              <a:ext cx="9474542" cy="4498128"/>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7170" y="250664"/>
              <a:ext cx="10517660" cy="5986409"/>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標題 5"/>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活動</a:t>
            </a:r>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鱷魚牙醫</a:t>
            </a:r>
          </a:p>
        </p:txBody>
      </p:sp>
      <p:sp>
        <p:nvSpPr>
          <p:cNvPr id="7" name="文字版面配置區 6"/>
          <p:cNvSpPr>
            <a:spLocks noGrp="1"/>
          </p:cNvSpPr>
          <p:nvPr>
            <p:ph type="body" idx="1"/>
          </p:nvPr>
        </p:nvSpPr>
        <p:spPr/>
        <p:txBody>
          <a:bodyPr/>
          <a:lstStyle/>
          <a:p>
            <a:endParaRPr lang="zh-TW"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鱷魚牙醫玩具活動</a:t>
            </a:r>
          </a:p>
        </p:txBody>
      </p:sp>
      <p:sp>
        <p:nvSpPr>
          <p:cNvPr id="3" name="內容版面配置區 2"/>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目的</a:t>
            </a:r>
            <a:r>
              <a:rPr lang="en-US" altLang="zh-TW"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觀察鱷魚牙醫的機構</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了解鱷魚牙醫開關嘴巴的運作原理</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讓它從此以後咬不到你</a:t>
            </a:r>
            <a:r>
              <a:rPr lang="en-US" altLang="zh-TW" dirty="0">
                <a:latin typeface="微軟正黑體" panose="020B0604030504040204" pitchFamily="34" charset="-120"/>
                <a:ea typeface="微軟正黑體" panose="020B0604030504040204" pitchFamily="34" charset="-120"/>
              </a:rPr>
              <a:t>??</a:t>
            </a:r>
          </a:p>
          <a:p>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pic>
        <p:nvPicPr>
          <p:cNvPr id="4" name="Picture 8" descr="巨型鱷魚牙醫">
            <a:extLst>
              <a:ext uri="{FF2B5EF4-FFF2-40B4-BE49-F238E27FC236}">
                <a16:creationId xmlns:a16="http://schemas.microsoft.com/office/drawing/2014/main" id="{187ED73D-A816-4214-98F4-78914C8C8079}"/>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4625" r="96875">
                        <a14:foregroundMark x1="8375" y1="69375" x2="8375" y2="69375"/>
                        <a14:foregroundMark x1="4625" y1="67750" x2="4625" y2="67750"/>
                        <a14:foregroundMark x1="92625" y1="59875" x2="92625" y2="59875"/>
                        <a14:foregroundMark x1="96875" y1="61125" x2="96875" y2="61125"/>
                      </a14:backgroundRemoval>
                    </a14:imgEffect>
                  </a14:imgLayer>
                </a14:imgProps>
              </a:ext>
              <a:ext uri="{28A0092B-C50C-407E-A947-70E740481C1C}">
                <a14:useLocalDpi xmlns:a14="http://schemas.microsoft.com/office/drawing/2010/main" val="0"/>
              </a:ext>
            </a:extLst>
          </a:blip>
          <a:srcRect l="2287" t="17888" r="-423" b="12378"/>
          <a:stretch/>
        </p:blipFill>
        <p:spPr bwMode="auto">
          <a:xfrm>
            <a:off x="6702358" y="1825625"/>
            <a:ext cx="5229462" cy="3715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26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抽獎轉盤</a:t>
            </a:r>
          </a:p>
        </p:txBody>
      </p:sp>
      <p:sp>
        <p:nvSpPr>
          <p:cNvPr id="7" name="矩形: 圓角 6">
            <a:extLst>
              <a:ext uri="{FF2B5EF4-FFF2-40B4-BE49-F238E27FC236}">
                <a16:creationId xmlns:a16="http://schemas.microsoft.com/office/drawing/2014/main" id="{C8C31CD6-552F-4978-B39E-5D78222CA35E}"/>
              </a:ext>
            </a:extLst>
          </p:cNvPr>
          <p:cNvSpPr/>
          <p:nvPr/>
        </p:nvSpPr>
        <p:spPr>
          <a:xfrm>
            <a:off x="4253418" y="365125"/>
            <a:ext cx="4666845" cy="167802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想想看，如果可以把抽獎轉盤塞進鱷魚牙醫的嘴巴底下呢</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pic>
        <p:nvPicPr>
          <p:cNvPr id="6" name="Picture 2" descr="咬人鱷魚大嘴巴鱷魚鱷魚咬手指鰐魚咬人大號鱷魚拔牙齒桌遊整人遊戲玩具兒童玩具解壓刺激禮物生日派對【牛舖】 | Yahoo奇摩拍賣">
            <a:extLst>
              <a:ext uri="{FF2B5EF4-FFF2-40B4-BE49-F238E27FC236}">
                <a16:creationId xmlns:a16="http://schemas.microsoft.com/office/drawing/2014/main" id="{00EAAF93-21C9-487A-B59F-19C81E282A4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977" t="969" r="50000" b="57901"/>
          <a:stretch/>
        </p:blipFill>
        <p:spPr bwMode="auto">
          <a:xfrm>
            <a:off x="6897016" y="2710753"/>
            <a:ext cx="1765587" cy="1577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抽獎轉盤/幸運轉盤掌上轉盤抽獎自制小手工diy抽獎幸運游戲活動玩具兒童教學小轉盤【CM11904】 | 成名在望直營店| 樂天市場Rakuten">
            <a:hlinkClick r:id="rId3" action="ppaction://hlinkfile"/>
            <a:extLst>
              <a:ext uri="{FF2B5EF4-FFF2-40B4-BE49-F238E27FC236}">
                <a16:creationId xmlns:a16="http://schemas.microsoft.com/office/drawing/2014/main" id="{EBEF303C-45B7-4048-AB88-87CE4271978D}"/>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6375" b="90000" l="10000" r="90000">
                        <a14:foregroundMark x1="46500" y1="9500" x2="52750" y2="9250"/>
                        <a14:foregroundMark x1="45375" y1="6625" x2="50250" y2="6375"/>
                      </a14:backgroundRemoval>
                    </a14:imgEffect>
                  </a14:imgLayer>
                </a14:imgProps>
              </a:ext>
              <a:ext uri="{28A0092B-C50C-407E-A947-70E740481C1C}">
                <a14:useLocalDpi xmlns:a14="http://schemas.microsoft.com/office/drawing/2010/main" val="0"/>
              </a:ext>
            </a:extLst>
          </a:blip>
          <a:srcRect l="13745" t="4902" r="16781" b="27081"/>
          <a:stretch/>
        </p:blipFill>
        <p:spPr bwMode="auto">
          <a:xfrm>
            <a:off x="3070541" y="4482005"/>
            <a:ext cx="1790730" cy="175316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群組 8">
            <a:extLst>
              <a:ext uri="{FF2B5EF4-FFF2-40B4-BE49-F238E27FC236}">
                <a16:creationId xmlns:a16="http://schemas.microsoft.com/office/drawing/2014/main" id="{A540770F-DAD9-4056-9D1C-E90083F16E9D}"/>
              </a:ext>
            </a:extLst>
          </p:cNvPr>
          <p:cNvGrpSpPr/>
          <p:nvPr/>
        </p:nvGrpSpPr>
        <p:grpSpPr>
          <a:xfrm>
            <a:off x="2721156" y="2710753"/>
            <a:ext cx="2143074" cy="1577886"/>
            <a:chOff x="705125" y="2433858"/>
            <a:chExt cx="2143074" cy="1577886"/>
          </a:xfrm>
        </p:grpSpPr>
        <p:pic>
          <p:nvPicPr>
            <p:cNvPr id="11" name="Picture 2" descr="咬人鱷魚大嘴巴鱷魚鱷魚咬手指鰐魚咬人大號鱷魚拔牙齒桌遊整人遊戲玩具兒童玩具解壓刺激禮物生日派對【牛舖】 | Yahoo奇摩拍賣">
              <a:extLst>
                <a:ext uri="{FF2B5EF4-FFF2-40B4-BE49-F238E27FC236}">
                  <a16:creationId xmlns:a16="http://schemas.microsoft.com/office/drawing/2014/main" id="{6072CC69-DE60-42F6-A6F1-FD66B98F6DA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1755" t="3102" r="2222" b="55768"/>
            <a:stretch/>
          </p:blipFill>
          <p:spPr bwMode="auto">
            <a:xfrm>
              <a:off x="1082612" y="2433858"/>
              <a:ext cx="1765587" cy="1577886"/>
            </a:xfrm>
            <a:prstGeom prst="rect">
              <a:avLst/>
            </a:prstGeom>
            <a:noFill/>
            <a:extLst>
              <a:ext uri="{909E8E84-426E-40DD-AFC4-6F175D3DCCD1}">
                <a14:hiddenFill xmlns:a14="http://schemas.microsoft.com/office/drawing/2010/main">
                  <a:solidFill>
                    <a:srgbClr val="FFFFFF"/>
                  </a:solidFill>
                </a14:hiddenFill>
              </a:ext>
            </a:extLst>
          </p:spPr>
        </p:pic>
        <p:sp>
          <p:nvSpPr>
            <p:cNvPr id="8" name="箭號: 圓形 7">
              <a:extLst>
                <a:ext uri="{FF2B5EF4-FFF2-40B4-BE49-F238E27FC236}">
                  <a16:creationId xmlns:a16="http://schemas.microsoft.com/office/drawing/2014/main" id="{F6E4C708-EEE4-4F29-9D8C-9BFC7CD740E5}"/>
                </a:ext>
              </a:extLst>
            </p:cNvPr>
            <p:cNvSpPr/>
            <p:nvPr/>
          </p:nvSpPr>
          <p:spPr>
            <a:xfrm rot="15853537">
              <a:off x="705125" y="2751465"/>
              <a:ext cx="1188000" cy="1188000"/>
            </a:xfrm>
            <a:prstGeom prst="circularArrow">
              <a:avLst>
                <a:gd name="adj1" fmla="val 9432"/>
                <a:gd name="adj2" fmla="val 1086074"/>
                <a:gd name="adj3" fmla="val 20292305"/>
                <a:gd name="adj4" fmla="val 13361324"/>
                <a:gd name="adj5" fmla="val 12500"/>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sp>
        <p:nvSpPr>
          <p:cNvPr id="15" name="箭號: 圓形 14">
            <a:extLst>
              <a:ext uri="{FF2B5EF4-FFF2-40B4-BE49-F238E27FC236}">
                <a16:creationId xmlns:a16="http://schemas.microsoft.com/office/drawing/2014/main" id="{4871A602-E145-4650-B297-3648C02A6BC0}"/>
              </a:ext>
            </a:extLst>
          </p:cNvPr>
          <p:cNvSpPr/>
          <p:nvPr/>
        </p:nvSpPr>
        <p:spPr>
          <a:xfrm rot="15853537">
            <a:off x="3515907" y="4908585"/>
            <a:ext cx="900000" cy="900000"/>
          </a:xfrm>
          <a:prstGeom prst="circularArrow">
            <a:avLst>
              <a:gd name="adj1" fmla="val 9432"/>
              <a:gd name="adj2" fmla="val 1086074"/>
              <a:gd name="adj3" fmla="val 20292305"/>
              <a:gd name="adj4" fmla="val 9555952"/>
              <a:gd name="adj5" fmla="val 12500"/>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矩形: 圓角 12">
            <a:extLst>
              <a:ext uri="{FF2B5EF4-FFF2-40B4-BE49-F238E27FC236}">
                <a16:creationId xmlns:a16="http://schemas.microsoft.com/office/drawing/2014/main" id="{41E48007-78DD-491B-9546-ECA7964373DE}"/>
              </a:ext>
            </a:extLst>
          </p:cNvPr>
          <p:cNvSpPr/>
          <p:nvPr/>
        </p:nvSpPr>
        <p:spPr>
          <a:xfrm>
            <a:off x="1779189" y="3173819"/>
            <a:ext cx="885217" cy="651753"/>
          </a:xfrm>
          <a:prstGeom prst="roundRect">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打開</a:t>
            </a:r>
          </a:p>
        </p:txBody>
      </p:sp>
      <p:sp>
        <p:nvSpPr>
          <p:cNvPr id="17" name="矩形: 圓角 16">
            <a:extLst>
              <a:ext uri="{FF2B5EF4-FFF2-40B4-BE49-F238E27FC236}">
                <a16:creationId xmlns:a16="http://schemas.microsoft.com/office/drawing/2014/main" id="{0764B429-1498-4FF3-A4EE-CB25EAA55D15}"/>
              </a:ext>
            </a:extLst>
          </p:cNvPr>
          <p:cNvSpPr/>
          <p:nvPr/>
        </p:nvSpPr>
        <p:spPr>
          <a:xfrm>
            <a:off x="1779189" y="5032708"/>
            <a:ext cx="885217" cy="651753"/>
          </a:xfrm>
          <a:prstGeom prst="roundRect">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旋轉</a:t>
            </a:r>
          </a:p>
        </p:txBody>
      </p:sp>
      <p:pic>
        <p:nvPicPr>
          <p:cNvPr id="18" name="Picture 2" descr="抽獎轉盤/幸運轉盤掌上轉盤抽獎自制小手工diy抽獎幸運游戲活動玩具兒童教學小轉盤【CM11904】 | 成名在望直營店| 樂天市場Rakuten">
            <a:hlinkClick r:id="rId3" action="ppaction://hlinkfile"/>
            <a:extLst>
              <a:ext uri="{FF2B5EF4-FFF2-40B4-BE49-F238E27FC236}">
                <a16:creationId xmlns:a16="http://schemas.microsoft.com/office/drawing/2014/main" id="{69414197-9664-4746-A518-80305B32FBFF}"/>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6375" b="90000" l="10000" r="90000">
                        <a14:foregroundMark x1="46500" y1="9500" x2="52750" y2="9250"/>
                        <a14:foregroundMark x1="45375" y1="6625" x2="50250" y2="6375"/>
                      </a14:backgroundRemoval>
                    </a14:imgEffect>
                  </a14:imgLayer>
                </a14:imgProps>
              </a:ext>
              <a:ext uri="{28A0092B-C50C-407E-A947-70E740481C1C}">
                <a14:useLocalDpi xmlns:a14="http://schemas.microsoft.com/office/drawing/2010/main" val="0"/>
              </a:ext>
            </a:extLst>
          </a:blip>
          <a:srcRect l="13745" t="4902" r="16781" b="27081"/>
          <a:stretch/>
        </p:blipFill>
        <p:spPr bwMode="auto">
          <a:xfrm rot="7438190">
            <a:off x="6884443" y="4482002"/>
            <a:ext cx="1790730" cy="1753162"/>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圓角 18">
            <a:extLst>
              <a:ext uri="{FF2B5EF4-FFF2-40B4-BE49-F238E27FC236}">
                <a16:creationId xmlns:a16="http://schemas.microsoft.com/office/drawing/2014/main" id="{E63D45BA-06F7-4230-8730-EB82D4C936A6}"/>
              </a:ext>
            </a:extLst>
          </p:cNvPr>
          <p:cNvSpPr/>
          <p:nvPr/>
        </p:nvSpPr>
        <p:spPr>
          <a:xfrm>
            <a:off x="8247244" y="5505923"/>
            <a:ext cx="3217760" cy="978988"/>
          </a:xfrm>
          <a:prstGeom prst="roundRect">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按到指針所指的牙齒，鱷魚便閉上嘴巴</a:t>
            </a:r>
          </a:p>
        </p:txBody>
      </p:sp>
      <p:sp>
        <p:nvSpPr>
          <p:cNvPr id="14" name="箭號: 向右 13">
            <a:extLst>
              <a:ext uri="{FF2B5EF4-FFF2-40B4-BE49-F238E27FC236}">
                <a16:creationId xmlns:a16="http://schemas.microsoft.com/office/drawing/2014/main" id="{FA8E7AD0-AABA-4D78-A17D-E50A93F7A26E}"/>
              </a:ext>
            </a:extLst>
          </p:cNvPr>
          <p:cNvSpPr/>
          <p:nvPr/>
        </p:nvSpPr>
        <p:spPr>
          <a:xfrm>
            <a:off x="5330757" y="4046706"/>
            <a:ext cx="992222" cy="986002"/>
          </a:xfrm>
          <a:prstGeom prst="rightArrow">
            <a:avLst/>
          </a:prstGeom>
          <a:solidFill>
            <a:schemeClr val="accent4">
              <a:lumMod val="60000"/>
              <a:lumOff val="40000"/>
            </a:schemeClr>
          </a:solidFill>
          <a:ln>
            <a:solidFill>
              <a:srgbClr val="FF0000"/>
            </a:solid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6" name="爆炸: 八角 15">
            <a:extLst>
              <a:ext uri="{FF2B5EF4-FFF2-40B4-BE49-F238E27FC236}">
                <a16:creationId xmlns:a16="http://schemas.microsoft.com/office/drawing/2014/main" id="{BC2CFA79-B7A0-4CA3-9C30-9EBCCFF1C48A}"/>
              </a:ext>
            </a:extLst>
          </p:cNvPr>
          <p:cNvSpPr/>
          <p:nvPr/>
        </p:nvSpPr>
        <p:spPr>
          <a:xfrm>
            <a:off x="7266378" y="3884354"/>
            <a:ext cx="470830" cy="496110"/>
          </a:xfrm>
          <a:prstGeom prst="irregularSeal1">
            <a:avLst/>
          </a:prstGeom>
          <a:solidFill>
            <a:srgbClr val="C00000"/>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爆炸: 八角 21">
            <a:extLst>
              <a:ext uri="{FF2B5EF4-FFF2-40B4-BE49-F238E27FC236}">
                <a16:creationId xmlns:a16="http://schemas.microsoft.com/office/drawing/2014/main" id="{A4157B7C-B50D-4605-8BA0-ED0660B672A2}"/>
              </a:ext>
            </a:extLst>
          </p:cNvPr>
          <p:cNvSpPr/>
          <p:nvPr/>
        </p:nvSpPr>
        <p:spPr>
          <a:xfrm>
            <a:off x="8247244" y="4419677"/>
            <a:ext cx="403240" cy="445916"/>
          </a:xfrm>
          <a:prstGeom prst="irregularSeal1">
            <a:avLst/>
          </a:prstGeom>
          <a:solidFill>
            <a:srgbClr val="C00000"/>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08203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問題發想</a:t>
            </a:r>
          </a:p>
        </p:txBody>
      </p:sp>
      <p:sp>
        <p:nvSpPr>
          <p:cNvPr id="3" name="內容版面配置區 2"/>
          <p:cNvSpPr>
            <a:spLocks noGrp="1"/>
          </p:cNvSpPr>
          <p:nvPr>
            <p:ph idx="1"/>
          </p:nvPr>
        </p:nvSpPr>
        <p:spPr>
          <a:xfrm>
            <a:off x="838200" y="2438399"/>
            <a:ext cx="10515600" cy="3738563"/>
          </a:xfrm>
        </p:spPr>
        <p:txBody>
          <a:bodyPr/>
          <a:lstStyle/>
          <a:p>
            <a:pPr marL="0" indent="0">
              <a:buNone/>
            </a:pPr>
            <a:endParaRPr lang="en-US" altLang="zh-TW" dirty="0">
              <a:latin typeface="微軟正黑體" panose="020B0604030504040204" pitchFamily="34" charset="-120"/>
              <a:ea typeface="微軟正黑體" panose="020B0604030504040204" pitchFamily="34" charset="-120"/>
            </a:endParaRP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鱷魚的嘴巴張到最大時，靠什麼機構固定住？</a:t>
            </a:r>
            <a:endParaRPr lang="en-US" altLang="zh-TW" dirty="0">
              <a:latin typeface="微軟正黑體" panose="020B0604030504040204" pitchFamily="34" charset="-120"/>
              <a:ea typeface="微軟正黑體" panose="020B0604030504040204" pitchFamily="34" charset="-120"/>
            </a:endParaRP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嘴巴底下，哪個零件形同於轉盤的指針？</a:t>
            </a:r>
          </a:p>
          <a:p>
            <a:pPr marL="514350" indent="-514350">
              <a:buFont typeface="+mj-lt"/>
              <a:buAutoNum type="arabicPeriod"/>
            </a:pPr>
            <a:r>
              <a:rPr lang="zh-TW" altLang="en-US" sz="2800" dirty="0">
                <a:latin typeface="微軟正黑體" panose="020B0604030504040204" pitchFamily="34" charset="-120"/>
                <a:ea typeface="微軟正黑體" panose="020B0604030504040204" pitchFamily="34" charset="-120"/>
              </a:rPr>
              <a:t>觸發閉上的牙齒可能不只有一顆嗎</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為什麼？</a:t>
            </a:r>
            <a:endParaRPr lang="en-US" altLang="zh-TW" sz="2800" dirty="0">
              <a:latin typeface="微軟正黑體" panose="020B0604030504040204" pitchFamily="34" charset="-120"/>
              <a:ea typeface="微軟正黑體" panose="020B0604030504040204" pitchFamily="34" charset="-120"/>
            </a:endParaRPr>
          </a:p>
          <a:p>
            <a:pPr marL="514350" indent="-514350">
              <a:buFont typeface="+mj-lt"/>
              <a:buAutoNum type="arabicPeriod"/>
            </a:pPr>
            <a:r>
              <a:rPr lang="zh-TW" altLang="en-US" sz="2800" dirty="0">
                <a:latin typeface="微軟正黑體" panose="020B0604030504040204" pitchFamily="34" charset="-120"/>
                <a:ea typeface="微軟正黑體" panose="020B0604030504040204" pitchFamily="34" charset="-120"/>
              </a:rPr>
              <a:t>為什麼按下牙齒時，牙齒能固定於牙槽內不回彈</a:t>
            </a:r>
            <a:r>
              <a:rPr lang="en-US" altLang="zh-TW" sz="2800" dirty="0">
                <a:latin typeface="微軟正黑體" panose="020B0604030504040204" pitchFamily="34" charset="-120"/>
                <a:ea typeface="微軟正黑體" panose="020B0604030504040204" pitchFamily="34" charset="-120"/>
              </a:rPr>
              <a:t>?</a:t>
            </a:r>
          </a:p>
          <a:p>
            <a:pPr marL="514350" indent="-514350">
              <a:buFont typeface="+mj-lt"/>
              <a:buAutoNum type="arabicPeriod"/>
            </a:pPr>
            <a:r>
              <a:rPr lang="zh-TW" altLang="en-US" sz="2800" dirty="0">
                <a:latin typeface="微軟正黑體" panose="020B0604030504040204" pitchFamily="34" charset="-120"/>
                <a:ea typeface="微軟正黑體" panose="020B0604030504040204" pitchFamily="34" charset="-120"/>
              </a:rPr>
              <a:t>打開鱷魚嘴巴時，是甚麼機構讓底下的指針旋轉</a:t>
            </a:r>
            <a:r>
              <a:rPr lang="en-US" altLang="zh-TW" sz="2800"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2"/>
          <a:stretch>
            <a:fillRect/>
          </a:stretch>
        </p:blipFill>
        <p:spPr>
          <a:xfrm>
            <a:off x="6875930" y="365125"/>
            <a:ext cx="3558988" cy="173925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dirty="0">
                <a:latin typeface="微軟正黑體" panose="020B0604030504040204" pitchFamily="34" charset="-120"/>
                <a:ea typeface="微軟正黑體" panose="020B0604030504040204" pitchFamily="34" charset="-120"/>
              </a:rPr>
              <a:t>鱷魚的嘴巴張到最大時，靠甚麼機構固定住？</a:t>
            </a:r>
          </a:p>
        </p:txBody>
      </p:sp>
      <p:grpSp>
        <p:nvGrpSpPr>
          <p:cNvPr id="15" name="群組 14">
            <a:extLst>
              <a:ext uri="{FF2B5EF4-FFF2-40B4-BE49-F238E27FC236}">
                <a16:creationId xmlns:a16="http://schemas.microsoft.com/office/drawing/2014/main" id="{CF5C07E1-BDE7-4A06-867B-42E194FF79FF}"/>
              </a:ext>
            </a:extLst>
          </p:cNvPr>
          <p:cNvGrpSpPr/>
          <p:nvPr/>
        </p:nvGrpSpPr>
        <p:grpSpPr>
          <a:xfrm>
            <a:off x="2586340" y="1473063"/>
            <a:ext cx="7210343" cy="4873385"/>
            <a:chOff x="611484" y="1701473"/>
            <a:chExt cx="7210343" cy="4873385"/>
          </a:xfrm>
        </p:grpSpPr>
        <p:grpSp>
          <p:nvGrpSpPr>
            <p:cNvPr id="16" name="群組 15">
              <a:extLst>
                <a:ext uri="{FF2B5EF4-FFF2-40B4-BE49-F238E27FC236}">
                  <a16:creationId xmlns:a16="http://schemas.microsoft.com/office/drawing/2014/main" id="{A7DF6E55-D65D-4369-B152-4B7EC908ACAC}"/>
                </a:ext>
              </a:extLst>
            </p:cNvPr>
            <p:cNvGrpSpPr/>
            <p:nvPr/>
          </p:nvGrpSpPr>
          <p:grpSpPr>
            <a:xfrm>
              <a:off x="838199" y="1701473"/>
              <a:ext cx="5893199" cy="2495821"/>
              <a:chOff x="443752" y="1771369"/>
              <a:chExt cx="5893199" cy="2495821"/>
            </a:xfrm>
          </p:grpSpPr>
          <p:pic>
            <p:nvPicPr>
              <p:cNvPr id="20" name="Google Shape;239;g2cb375cdc33_0_2">
                <a:extLst>
                  <a:ext uri="{FF2B5EF4-FFF2-40B4-BE49-F238E27FC236}">
                    <a16:creationId xmlns:a16="http://schemas.microsoft.com/office/drawing/2014/main" id="{03B29E55-B7A7-4F92-8C2E-7B8E87778613}"/>
                  </a:ext>
                </a:extLst>
              </p:cNvPr>
              <p:cNvPicPr preferRelativeResize="0"/>
              <p:nvPr/>
            </p:nvPicPr>
            <p:blipFill>
              <a:blip r:embed="rId2"/>
              <a:stretch>
                <a:fillRect/>
              </a:stretch>
            </p:blipFill>
            <p:spPr>
              <a:xfrm>
                <a:off x="443752" y="1771369"/>
                <a:ext cx="5893199" cy="2495821"/>
              </a:xfrm>
              <a:prstGeom prst="rect">
                <a:avLst/>
              </a:prstGeom>
              <a:noFill/>
              <a:ln>
                <a:noFill/>
              </a:ln>
            </p:spPr>
          </p:pic>
          <p:cxnSp>
            <p:nvCxnSpPr>
              <p:cNvPr id="21" name="直線接點 20">
                <a:extLst>
                  <a:ext uri="{FF2B5EF4-FFF2-40B4-BE49-F238E27FC236}">
                    <a16:creationId xmlns:a16="http://schemas.microsoft.com/office/drawing/2014/main" id="{3784CEDC-548D-4324-ABB9-9860B9E1A02C}"/>
                  </a:ext>
                </a:extLst>
              </p:cNvPr>
              <p:cNvCxnSpPr/>
              <p:nvPr/>
            </p:nvCxnSpPr>
            <p:spPr>
              <a:xfrm>
                <a:off x="3520508" y="2657038"/>
                <a:ext cx="206189" cy="25997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DBF4A40B-B403-48E6-9EA2-A7354D44AD52}"/>
                  </a:ext>
                </a:extLst>
              </p:cNvPr>
              <p:cNvCxnSpPr>
                <a:cxnSpLocks/>
              </p:cNvCxnSpPr>
              <p:nvPr/>
            </p:nvCxnSpPr>
            <p:spPr>
              <a:xfrm>
                <a:off x="3063474" y="3108108"/>
                <a:ext cx="0" cy="20577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手繪多邊形: 圖案 22">
                <a:extLst>
                  <a:ext uri="{FF2B5EF4-FFF2-40B4-BE49-F238E27FC236}">
                    <a16:creationId xmlns:a16="http://schemas.microsoft.com/office/drawing/2014/main" id="{FB26CD2A-EEB5-41E3-9C0E-803A8B83E27D}"/>
                  </a:ext>
                </a:extLst>
              </p:cNvPr>
              <p:cNvSpPr/>
              <p:nvPr/>
            </p:nvSpPr>
            <p:spPr>
              <a:xfrm rot="555493">
                <a:off x="2897108" y="2531661"/>
                <a:ext cx="466107" cy="375064"/>
              </a:xfrm>
              <a:custGeom>
                <a:avLst/>
                <a:gdLst>
                  <a:gd name="connsiteX0" fmla="*/ 413461 w 413461"/>
                  <a:gd name="connsiteY0" fmla="*/ 0 h 361936"/>
                  <a:gd name="connsiteX1" fmla="*/ 252096 w 413461"/>
                  <a:gd name="connsiteY1" fmla="*/ 268941 h 361936"/>
                  <a:gd name="connsiteX2" fmla="*/ 10049 w 413461"/>
                  <a:gd name="connsiteY2" fmla="*/ 358588 h 361936"/>
                </a:gdLst>
                <a:ahLst/>
                <a:cxnLst>
                  <a:cxn ang="0">
                    <a:pos x="connsiteX0" y="connsiteY0"/>
                  </a:cxn>
                  <a:cxn ang="0">
                    <a:pos x="connsiteX1" y="connsiteY1"/>
                  </a:cxn>
                  <a:cxn ang="0">
                    <a:pos x="connsiteX2" y="connsiteY2"/>
                  </a:cxn>
                </a:cxnLst>
                <a:rect l="l" t="t" r="r" b="b"/>
                <a:pathLst>
                  <a:path w="413461" h="361936">
                    <a:moveTo>
                      <a:pt x="413461" y="0"/>
                    </a:moveTo>
                    <a:cubicBezTo>
                      <a:pt x="366396" y="104588"/>
                      <a:pt x="319331" y="209176"/>
                      <a:pt x="252096" y="268941"/>
                    </a:cubicBezTo>
                    <a:cubicBezTo>
                      <a:pt x="184861" y="328706"/>
                      <a:pt x="-51210" y="375023"/>
                      <a:pt x="10049" y="358588"/>
                    </a:cubicBezTo>
                  </a:path>
                </a:pathLst>
              </a:custGeom>
              <a:noFill/>
              <a:ln w="38100">
                <a:solidFill>
                  <a:srgbClr val="FF0000"/>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8BE924AB-0BA1-43B2-A58D-EADBAD563AC0}"/>
                </a:ext>
              </a:extLst>
            </p:cNvPr>
            <p:cNvGrpSpPr/>
            <p:nvPr/>
          </p:nvGrpSpPr>
          <p:grpSpPr>
            <a:xfrm>
              <a:off x="611484" y="4443299"/>
              <a:ext cx="7210343" cy="2131559"/>
              <a:chOff x="611483" y="4273380"/>
              <a:chExt cx="7210343" cy="2131559"/>
            </a:xfrm>
          </p:grpSpPr>
          <p:sp>
            <p:nvSpPr>
              <p:cNvPr id="18" name="文字方塊 17">
                <a:extLst>
                  <a:ext uri="{FF2B5EF4-FFF2-40B4-BE49-F238E27FC236}">
                    <a16:creationId xmlns:a16="http://schemas.microsoft.com/office/drawing/2014/main" id="{0DC8D496-A659-4258-9E9B-3C477401CA6D}"/>
                  </a:ext>
                </a:extLst>
              </p:cNvPr>
              <p:cNvSpPr txBox="1"/>
              <p:nvPr/>
            </p:nvSpPr>
            <p:spPr>
              <a:xfrm>
                <a:off x="611483" y="4835279"/>
                <a:ext cx="7210343" cy="1569660"/>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鱷魚嘴巴張開時，圖中</a:t>
                </a:r>
                <a:r>
                  <a:rPr lang="zh-TW" altLang="en-US" sz="2400" b="1" dirty="0">
                    <a:solidFill>
                      <a:srgbClr val="7030A0"/>
                    </a:solidFill>
                    <a:latin typeface="微軟正黑體" panose="020B0604030504040204" pitchFamily="34" charset="-120"/>
                    <a:ea typeface="微軟正黑體" panose="020B0604030504040204" pitchFamily="34" charset="-120"/>
                  </a:rPr>
                  <a:t>紫色零件</a:t>
                </a:r>
                <a:r>
                  <a:rPr lang="zh-TW" altLang="en-US" sz="2400" dirty="0">
                    <a:latin typeface="微軟正黑體" panose="020B0604030504040204" pitchFamily="34" charset="-120"/>
                    <a:ea typeface="微軟正黑體" panose="020B0604030504040204" pitchFamily="34" charset="-120"/>
                  </a:rPr>
                  <a:t>會轉動。當張開至最大時，</a:t>
                </a:r>
                <a:r>
                  <a:rPr lang="zh-TW" altLang="en-US" sz="2400" b="1" dirty="0">
                    <a:solidFill>
                      <a:srgbClr val="7030A0"/>
                    </a:solidFill>
                    <a:latin typeface="微軟正黑體" panose="020B0604030504040204" pitchFamily="34" charset="-120"/>
                    <a:ea typeface="微軟正黑體" panose="020B0604030504040204" pitchFamily="34" charset="-120"/>
                  </a:rPr>
                  <a:t>紫色零件</a:t>
                </a:r>
                <a:r>
                  <a:rPr lang="zh-TW" altLang="en-US" sz="2400" dirty="0">
                    <a:latin typeface="微軟正黑體" panose="020B0604030504040204" pitchFamily="34" charset="-120"/>
                    <a:ea typeface="微軟正黑體" panose="020B0604030504040204" pitchFamily="34" charset="-120"/>
                  </a:rPr>
                  <a:t>黃色圓圈處的凸出結構會被</a:t>
                </a:r>
                <a:r>
                  <a:rPr lang="zh-TW" altLang="en-US" sz="2400" b="1" dirty="0">
                    <a:solidFill>
                      <a:schemeClr val="accent1"/>
                    </a:solidFill>
                    <a:latin typeface="微軟正黑體" panose="020B0604030504040204" pitchFamily="34" charset="-120"/>
                    <a:ea typeface="微軟正黑體" panose="020B0604030504040204" pitchFamily="34" charset="-120"/>
                  </a:rPr>
                  <a:t>藍色零件</a:t>
                </a:r>
                <a:r>
                  <a:rPr lang="zh-TW" altLang="en-US" sz="2400" dirty="0">
                    <a:latin typeface="微軟正黑體" panose="020B0604030504040204" pitchFamily="34" charset="-120"/>
                    <a:ea typeface="微軟正黑體" panose="020B0604030504040204" pitchFamily="34" charset="-120"/>
                  </a:rPr>
                  <a:t>的凸出結構卡住，以此方式避免</a:t>
                </a:r>
                <a:r>
                  <a:rPr lang="zh-TW" altLang="en-US" sz="2400" b="1" dirty="0">
                    <a:solidFill>
                      <a:srgbClr val="7030A0"/>
                    </a:solidFill>
                    <a:latin typeface="微軟正黑體" panose="020B0604030504040204" pitchFamily="34" charset="-120"/>
                    <a:ea typeface="微軟正黑體" panose="020B0604030504040204" pitchFamily="34" charset="-120"/>
                  </a:rPr>
                  <a:t>紫色零件</a:t>
                </a:r>
                <a:r>
                  <a:rPr lang="zh-TW" altLang="en-US" sz="2400" dirty="0">
                    <a:latin typeface="微軟正黑體" panose="020B0604030504040204" pitchFamily="34" charset="-120"/>
                    <a:ea typeface="微軟正黑體" panose="020B0604030504040204" pitchFamily="34" charset="-120"/>
                  </a:rPr>
                  <a:t>回彈，使嘴巴固定</a:t>
                </a:r>
                <a:endParaRPr lang="en-US" altLang="zh-TW" sz="2400"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75C4BC8B-B3AA-400E-9DA5-0E35CE685B81}"/>
                  </a:ext>
                </a:extLst>
              </p:cNvPr>
              <p:cNvSpPr txBox="1"/>
              <p:nvPr/>
            </p:nvSpPr>
            <p:spPr>
              <a:xfrm>
                <a:off x="1258969" y="4273380"/>
                <a:ext cx="4010897" cy="523220"/>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嘴巴張大並固定</a:t>
                </a:r>
                <a:r>
                  <a:rPr lang="en-US" altLang="zh-TW" sz="2800" b="1" dirty="0">
                    <a:latin typeface="微軟正黑體" panose="020B0604030504040204" pitchFamily="34" charset="-120"/>
                    <a:ea typeface="微軟正黑體" panose="020B0604030504040204" pitchFamily="34" charset="-120"/>
                  </a:rPr>
                  <a:t>:</a:t>
                </a:r>
                <a:endParaRPr lang="zh-TW" altLang="en-US" sz="2800" b="1" dirty="0">
                  <a:latin typeface="微軟正黑體" panose="020B0604030504040204" pitchFamily="34" charset="-120"/>
                  <a:ea typeface="微軟正黑體" panose="020B0604030504040204" pitchFamily="34" charset="-120"/>
                </a:endParaRPr>
              </a:p>
            </p:txBody>
          </p:sp>
        </p:grpSp>
      </p:grpSp>
    </p:spTree>
    <p:extLst>
      <p:ext uri="{BB962C8B-B14F-4D97-AF65-F5344CB8AC3E}">
        <p14:creationId xmlns:p14="http://schemas.microsoft.com/office/powerpoint/2010/main" val="366148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What is machine ??</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568657" y="1836289"/>
            <a:ext cx="6645318" cy="3764628"/>
          </a:xfrm>
          <a:prstGeom prst="rect">
            <a:avLst/>
          </a:prstGeom>
        </p:spPr>
      </p:pic>
      <p:sp>
        <p:nvSpPr>
          <p:cNvPr id="6" name="文字方塊 5"/>
          <p:cNvSpPr txBox="1"/>
          <p:nvPr/>
        </p:nvSpPr>
        <p:spPr>
          <a:xfrm>
            <a:off x="3048740" y="5608018"/>
            <a:ext cx="6094520" cy="276999"/>
          </a:xfrm>
          <a:prstGeom prst="rect">
            <a:avLst/>
          </a:prstGeom>
          <a:noFill/>
        </p:spPr>
        <p:txBody>
          <a:bodyPr wrap="square">
            <a:spAutoFit/>
          </a:bodyPr>
          <a:lstStyle/>
          <a:p>
            <a:r>
              <a:rPr lang="zh-TW" altLang="en-US" sz="1200" dirty="0">
                <a:hlinkClick r:id="rId3"/>
              </a:rPr>
              <a:t>https://www.youtube.com/watch?v=R-WnUpl49zg&amp;ab_channel=zzxptsam</a:t>
            </a:r>
            <a:endParaRPr lang="zh-TW" altLang="en-US" sz="1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dirty="0">
                <a:latin typeface="微軟正黑體" panose="020B0604030504040204" pitchFamily="34" charset="-120"/>
                <a:ea typeface="微軟正黑體" panose="020B0604030504040204" pitchFamily="34" charset="-120"/>
              </a:rPr>
              <a:t>嘴巴底下，哪個零件形同於轉盤的指針？</a:t>
            </a:r>
          </a:p>
        </p:txBody>
      </p:sp>
      <p:grpSp>
        <p:nvGrpSpPr>
          <p:cNvPr id="20" name="群組 19"/>
          <p:cNvGrpSpPr/>
          <p:nvPr/>
        </p:nvGrpSpPr>
        <p:grpSpPr>
          <a:xfrm>
            <a:off x="1242598" y="1669330"/>
            <a:ext cx="10251710" cy="4995925"/>
            <a:chOff x="-858576" y="4149883"/>
            <a:chExt cx="10251710" cy="4995925"/>
          </a:xfrm>
        </p:grpSpPr>
        <p:pic>
          <p:nvPicPr>
            <p:cNvPr id="15" name="圖片 14"/>
            <p:cNvPicPr>
              <a:picLocks noChangeAspect="1"/>
            </p:cNvPicPr>
            <p:nvPr/>
          </p:nvPicPr>
          <p:blipFill>
            <a:blip r:embed="rId2"/>
            <a:stretch>
              <a:fillRect/>
            </a:stretch>
          </p:blipFill>
          <p:spPr>
            <a:xfrm>
              <a:off x="863404" y="4149883"/>
              <a:ext cx="5060576" cy="2528842"/>
            </a:xfrm>
            <a:prstGeom prst="rect">
              <a:avLst/>
            </a:prstGeom>
          </p:spPr>
        </p:pic>
        <p:grpSp>
          <p:nvGrpSpPr>
            <p:cNvPr id="16" name="群組 15"/>
            <p:cNvGrpSpPr/>
            <p:nvPr/>
          </p:nvGrpSpPr>
          <p:grpSpPr>
            <a:xfrm>
              <a:off x="-858576" y="6761418"/>
              <a:ext cx="10251710" cy="2384390"/>
              <a:chOff x="-858577" y="4123470"/>
              <a:chExt cx="10251710" cy="2384390"/>
            </a:xfrm>
          </p:grpSpPr>
          <p:sp>
            <p:nvSpPr>
              <p:cNvPr id="17" name="文字方塊 16"/>
              <p:cNvSpPr txBox="1"/>
              <p:nvPr/>
            </p:nvSpPr>
            <p:spPr>
              <a:xfrm>
                <a:off x="-858577" y="4568868"/>
                <a:ext cx="10251710" cy="1938992"/>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下圖中</a:t>
                </a:r>
                <a:r>
                  <a:rPr lang="zh-TW" altLang="en-US" sz="2400" b="1" dirty="0">
                    <a:solidFill>
                      <a:schemeClr val="accent4">
                        <a:lumMod val="75000"/>
                      </a:schemeClr>
                    </a:solidFill>
                    <a:latin typeface="微軟正黑體" panose="020B0604030504040204" pitchFamily="34" charset="-120"/>
                    <a:ea typeface="微軟正黑體" panose="020B0604030504040204" pitchFamily="34" charset="-120"/>
                  </a:rPr>
                  <a:t>黃色回力標狀零件</a:t>
                </a:r>
                <a:r>
                  <a:rPr lang="zh-TW" altLang="en-US" sz="2400" dirty="0">
                    <a:latin typeface="微軟正黑體" panose="020B0604030504040204" pitchFamily="34" charset="-120"/>
                    <a:ea typeface="微軟正黑體" panose="020B0604030504040204" pitchFamily="34" charset="-120"/>
                  </a:rPr>
                  <a:t>有兩個突起結構，突起結構上方的牙齒即為正確牙齒，當按下正確牙齒時，牙齒會向下碰觸到</a:t>
                </a:r>
                <a:r>
                  <a:rPr lang="zh-TW" altLang="en-US" sz="2400" b="1" dirty="0">
                    <a:solidFill>
                      <a:schemeClr val="accent4">
                        <a:lumMod val="75000"/>
                      </a:schemeClr>
                    </a:solidFill>
                    <a:latin typeface="微軟正黑體" panose="020B0604030504040204" pitchFamily="34" charset="-120"/>
                    <a:ea typeface="微軟正黑體" panose="020B0604030504040204" pitchFamily="34" charset="-120"/>
                  </a:rPr>
                  <a:t>黃色零件</a:t>
                </a:r>
                <a:r>
                  <a:rPr lang="zh-TW" altLang="en-US" sz="2400" dirty="0">
                    <a:latin typeface="微軟正黑體" panose="020B0604030504040204" pitchFamily="34" charset="-120"/>
                    <a:ea typeface="微軟正黑體" panose="020B0604030504040204" pitchFamily="34" charset="-120"/>
                  </a:rPr>
                  <a:t>的突起處使</a:t>
                </a:r>
                <a:r>
                  <a:rPr lang="zh-TW" altLang="en-US" sz="2400" b="1" dirty="0">
                    <a:solidFill>
                      <a:schemeClr val="accent4">
                        <a:lumMod val="75000"/>
                      </a:schemeClr>
                    </a:solidFill>
                    <a:latin typeface="微軟正黑體" panose="020B0604030504040204" pitchFamily="34" charset="-120"/>
                    <a:ea typeface="微軟正黑體" panose="020B0604030504040204" pitchFamily="34" charset="-120"/>
                  </a:rPr>
                  <a:t>黃色零件</a:t>
                </a:r>
                <a:r>
                  <a:rPr lang="zh-TW" altLang="en-US" sz="2400" dirty="0">
                    <a:latin typeface="微軟正黑體" panose="020B0604030504040204" pitchFamily="34" charset="-120"/>
                    <a:ea typeface="微軟正黑體" panose="020B0604030504040204" pitchFamily="34" charset="-120"/>
                  </a:rPr>
                  <a:t>同時向下移動，並擠壓到下方</a:t>
                </a:r>
                <a:r>
                  <a:rPr lang="zh-TW" altLang="en-US" sz="2400" b="1" dirty="0">
                    <a:latin typeface="微軟正黑體" panose="020B0604030504040204" pitchFamily="34" charset="-120"/>
                    <a:ea typeface="微軟正黑體" panose="020B0604030504040204" pitchFamily="34" charset="-120"/>
                  </a:rPr>
                  <a:t>白色零件</a:t>
                </a:r>
                <a:r>
                  <a:rPr lang="zh-TW" altLang="en-US" sz="2400" dirty="0">
                    <a:latin typeface="微軟正黑體" panose="020B0604030504040204" pitchFamily="34" charset="-120"/>
                    <a:ea typeface="微軟正黑體" panose="020B0604030504040204" pitchFamily="34" charset="-120"/>
                  </a:rPr>
                  <a:t>讓它向下移動，本來</a:t>
                </a:r>
                <a:r>
                  <a:rPr lang="zh-TW" altLang="en-US" sz="2400" b="1" dirty="0">
                    <a:latin typeface="微軟正黑體" panose="020B0604030504040204" pitchFamily="34" charset="-120"/>
                    <a:ea typeface="微軟正黑體" panose="020B0604030504040204" pitchFamily="34" charset="-120"/>
                  </a:rPr>
                  <a:t>白色零件</a:t>
                </a:r>
                <a:r>
                  <a:rPr lang="zh-TW" altLang="en-US" sz="2400" dirty="0">
                    <a:latin typeface="微軟正黑體" panose="020B0604030504040204" pitchFamily="34" charset="-120"/>
                    <a:ea typeface="微軟正黑體" panose="020B0604030504040204" pitchFamily="34" charset="-120"/>
                  </a:rPr>
                  <a:t>上固定住</a:t>
                </a:r>
                <a:r>
                  <a:rPr lang="zh-TW" altLang="en-US" sz="2400" b="1" dirty="0">
                    <a:solidFill>
                      <a:srgbClr val="7030A0"/>
                    </a:solidFill>
                    <a:latin typeface="微軟正黑體" panose="020B0604030504040204" pitchFamily="34" charset="-120"/>
                    <a:ea typeface="微軟正黑體" panose="020B0604030504040204" pitchFamily="34" charset="-120"/>
                  </a:rPr>
                  <a:t>紫色零件</a:t>
                </a:r>
                <a:r>
                  <a:rPr lang="zh-TW" altLang="en-US" sz="2400" dirty="0">
                    <a:latin typeface="微軟正黑體" panose="020B0604030504040204" pitchFamily="34" charset="-120"/>
                    <a:ea typeface="微軟正黑體" panose="020B0604030504040204" pitchFamily="34" charset="-120"/>
                  </a:rPr>
                  <a:t>的</a:t>
                </a:r>
                <a:r>
                  <a:rPr lang="en-US" altLang="zh-TW" sz="2400" dirty="0">
                    <a:latin typeface="微軟正黑體" panose="020B0604030504040204" pitchFamily="34" charset="-120"/>
                    <a:ea typeface="微軟正黑體" panose="020B0604030504040204" pitchFamily="34" charset="-120"/>
                  </a:rPr>
                  <a:t>U</a:t>
                </a:r>
                <a:r>
                  <a:rPr lang="zh-TW" altLang="en-US" sz="2400" dirty="0">
                    <a:latin typeface="微軟正黑體" panose="020B0604030504040204" pitchFamily="34" charset="-120"/>
                    <a:ea typeface="微軟正黑體" panose="020B0604030504040204" pitchFamily="34" charset="-120"/>
                  </a:rPr>
                  <a:t>型卡榫將不再固定住</a:t>
                </a:r>
                <a:r>
                  <a:rPr lang="zh-TW" altLang="en-US" sz="2400" b="1" dirty="0">
                    <a:solidFill>
                      <a:srgbClr val="7030A0"/>
                    </a:solidFill>
                    <a:latin typeface="微軟正黑體" panose="020B0604030504040204" pitchFamily="34" charset="-120"/>
                    <a:ea typeface="微軟正黑體" panose="020B0604030504040204" pitchFamily="34" charset="-120"/>
                  </a:rPr>
                  <a:t>紫色零件</a:t>
                </a:r>
                <a:r>
                  <a:rPr lang="zh-TW" altLang="en-US" sz="2400" dirty="0">
                    <a:latin typeface="微軟正黑體" panose="020B0604030504040204" pitchFamily="34" charset="-120"/>
                    <a:ea typeface="微軟正黑體" panose="020B0604030504040204" pitchFamily="34" charset="-120"/>
                  </a:rPr>
                  <a:t>，使</a:t>
                </a:r>
                <a:r>
                  <a:rPr lang="zh-TW" altLang="en-US" sz="2400" b="1" dirty="0">
                    <a:solidFill>
                      <a:srgbClr val="7030A0"/>
                    </a:solidFill>
                    <a:latin typeface="微軟正黑體" panose="020B0604030504040204" pitchFamily="34" charset="-120"/>
                    <a:ea typeface="微軟正黑體" panose="020B0604030504040204" pitchFamily="34" charset="-120"/>
                  </a:rPr>
                  <a:t>紫色零件</a:t>
                </a:r>
                <a:r>
                  <a:rPr lang="zh-TW" altLang="en-US" sz="2400" dirty="0">
                    <a:latin typeface="微軟正黑體" panose="020B0604030504040204" pitchFamily="34" charset="-120"/>
                    <a:ea typeface="微軟正黑體" panose="020B0604030504040204" pitchFamily="34" charset="-120"/>
                  </a:rPr>
                  <a:t>迴轉，鱷魚嘴巴因此閉上</a:t>
                </a:r>
              </a:p>
            </p:txBody>
          </p:sp>
          <p:sp>
            <p:nvSpPr>
              <p:cNvPr id="18" name="文字方塊 17"/>
              <p:cNvSpPr txBox="1"/>
              <p:nvPr/>
            </p:nvSpPr>
            <p:spPr>
              <a:xfrm>
                <a:off x="410756" y="4123470"/>
                <a:ext cx="3856522" cy="523220"/>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閉上嘴巴</a:t>
                </a:r>
                <a:r>
                  <a:rPr lang="en-US" altLang="zh-TW" sz="2800" b="1" dirty="0">
                    <a:latin typeface="微軟正黑體" panose="020B0604030504040204" pitchFamily="34" charset="-120"/>
                    <a:ea typeface="微軟正黑體" panose="020B0604030504040204" pitchFamily="34" charset="-120"/>
                  </a:rPr>
                  <a:t>:</a:t>
                </a:r>
                <a:endParaRPr lang="zh-TW" altLang="en-US" sz="2800" b="1" dirty="0">
                  <a:latin typeface="微軟正黑體" panose="020B0604030504040204" pitchFamily="34" charset="-120"/>
                  <a:ea typeface="微軟正黑體" panose="020B0604030504040204" pitchFamily="34" charset="-120"/>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dirty="0">
                <a:latin typeface="微軟正黑體" panose="020B0604030504040204" pitchFamily="34" charset="-120"/>
                <a:ea typeface="微軟正黑體" panose="020B0604030504040204" pitchFamily="34" charset="-120"/>
              </a:rPr>
              <a:t>觸發閉上的牙齒可能不只有一顆嗎</a:t>
            </a:r>
            <a:r>
              <a:rPr lang="en-US" altLang="zh-TW" sz="3600" dirty="0">
                <a:latin typeface="微軟正黑體" panose="020B0604030504040204" pitchFamily="34" charset="-120"/>
                <a:ea typeface="微軟正黑體" panose="020B0604030504040204" pitchFamily="34" charset="-120"/>
              </a:rPr>
              <a:t>?</a:t>
            </a:r>
            <a:r>
              <a:rPr lang="zh-TW" altLang="en-US" sz="3600" dirty="0">
                <a:latin typeface="微軟正黑體" panose="020B0604030504040204" pitchFamily="34" charset="-120"/>
                <a:ea typeface="微軟正黑體" panose="020B0604030504040204" pitchFamily="34" charset="-120"/>
              </a:rPr>
              <a:t>為什麼？</a:t>
            </a:r>
          </a:p>
        </p:txBody>
      </p:sp>
      <p:grpSp>
        <p:nvGrpSpPr>
          <p:cNvPr id="6" name="群組 5"/>
          <p:cNvGrpSpPr/>
          <p:nvPr/>
        </p:nvGrpSpPr>
        <p:grpSpPr>
          <a:xfrm>
            <a:off x="826665" y="2146649"/>
            <a:ext cx="5328660" cy="4565430"/>
            <a:chOff x="3164764" y="2164579"/>
            <a:chExt cx="5328660" cy="4565430"/>
          </a:xfrm>
        </p:grpSpPr>
        <p:pic>
          <p:nvPicPr>
            <p:cNvPr id="4" name="圖片 3"/>
            <p:cNvPicPr>
              <a:picLocks noChangeAspect="1"/>
            </p:cNvPicPr>
            <p:nvPr/>
          </p:nvPicPr>
          <p:blipFill>
            <a:blip r:embed="rId2"/>
            <a:stretch>
              <a:fillRect/>
            </a:stretch>
          </p:blipFill>
          <p:spPr>
            <a:xfrm>
              <a:off x="3176299" y="2164579"/>
              <a:ext cx="5060576" cy="2528842"/>
            </a:xfrm>
            <a:prstGeom prst="rect">
              <a:avLst/>
            </a:prstGeom>
          </p:spPr>
        </p:pic>
        <p:sp>
          <p:nvSpPr>
            <p:cNvPr id="5" name="文字方塊 4"/>
            <p:cNvSpPr txBox="1"/>
            <p:nvPr/>
          </p:nvSpPr>
          <p:spPr>
            <a:xfrm>
              <a:off x="3164764" y="4791017"/>
              <a:ext cx="5328660" cy="1938992"/>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因</a:t>
              </a:r>
              <a:r>
                <a:rPr lang="zh-TW" altLang="en-US" sz="2400" b="1" dirty="0">
                  <a:solidFill>
                    <a:schemeClr val="accent4">
                      <a:lumMod val="75000"/>
                    </a:schemeClr>
                  </a:solidFill>
                  <a:latin typeface="微軟正黑體" panose="020B0604030504040204" pitchFamily="34" charset="-120"/>
                  <a:ea typeface="微軟正黑體" panose="020B0604030504040204" pitchFamily="34" charset="-120"/>
                </a:rPr>
                <a:t>黃色零件</a:t>
              </a:r>
              <a:r>
                <a:rPr lang="zh-TW" altLang="en-US" sz="2400" dirty="0">
                  <a:latin typeface="微軟正黑體" panose="020B0604030504040204" pitchFamily="34" charset="-120"/>
                  <a:ea typeface="微軟正黑體" panose="020B0604030504040204" pitchFamily="34" charset="-120"/>
                </a:rPr>
                <a:t>突起結構上方的牙齒即為正確牙齒，並且在</a:t>
              </a:r>
              <a:r>
                <a:rPr lang="zh-TW" altLang="en-US" sz="2400" b="1" dirty="0">
                  <a:solidFill>
                    <a:schemeClr val="accent4">
                      <a:lumMod val="75000"/>
                    </a:schemeClr>
                  </a:solidFill>
                  <a:latin typeface="微軟正黑體" panose="020B0604030504040204" pitchFamily="34" charset="-120"/>
                  <a:ea typeface="微軟正黑體" panose="020B0604030504040204" pitchFamily="34" charset="-120"/>
                </a:rPr>
                <a:t>黃色零件</a:t>
              </a:r>
              <a:r>
                <a:rPr lang="zh-TW" altLang="en-US" sz="2400" dirty="0">
                  <a:latin typeface="微軟正黑體" panose="020B0604030504040204" pitchFamily="34" charset="-120"/>
                  <a:ea typeface="微軟正黑體" panose="020B0604030504040204" pitchFamily="34" charset="-120"/>
                </a:rPr>
                <a:t>旋轉到特定角度時，突起結構上方的牙齒可能會有</a:t>
              </a:r>
              <a:r>
                <a:rPr lang="en-US" altLang="zh-TW" sz="2400" dirty="0">
                  <a:latin typeface="微軟正黑體" panose="020B0604030504040204" pitchFamily="34" charset="-120"/>
                  <a:ea typeface="微軟正黑體" panose="020B0604030504040204" pitchFamily="34" charset="-120"/>
                </a:rPr>
                <a:t>1</a:t>
              </a:r>
              <a:r>
                <a:rPr lang="zh-TW" altLang="en-US" sz="2400" dirty="0">
                  <a:latin typeface="微軟正黑體" panose="020B0604030504040204" pitchFamily="34" charset="-120"/>
                  <a:ea typeface="微軟正黑體" panose="020B0604030504040204" pitchFamily="34" charset="-120"/>
                </a:rPr>
                <a:t>或</a:t>
              </a:r>
              <a:r>
                <a:rPr lang="en-US" altLang="zh-TW" sz="2400" dirty="0">
                  <a:latin typeface="微軟正黑體" panose="020B0604030504040204" pitchFamily="34" charset="-120"/>
                  <a:ea typeface="微軟正黑體" panose="020B0604030504040204" pitchFamily="34" charset="-120"/>
                </a:rPr>
                <a:t>2</a:t>
              </a:r>
              <a:r>
                <a:rPr lang="zh-TW" altLang="en-US" sz="2400" dirty="0">
                  <a:latin typeface="微軟正黑體" panose="020B0604030504040204" pitchFamily="34" charset="-120"/>
                  <a:ea typeface="微軟正黑體" panose="020B0604030504040204" pitchFamily="34" charset="-120"/>
                </a:rPr>
                <a:t>個，因此觸發閉上的牙齒數量也可能為</a:t>
              </a:r>
              <a:r>
                <a:rPr lang="en-US" altLang="zh-TW" sz="2400" dirty="0">
                  <a:latin typeface="微軟正黑體" panose="020B0604030504040204" pitchFamily="34" charset="-120"/>
                  <a:ea typeface="微軟正黑體" panose="020B0604030504040204" pitchFamily="34" charset="-120"/>
                </a:rPr>
                <a:t>1</a:t>
              </a:r>
              <a:r>
                <a:rPr lang="zh-TW" altLang="en-US" sz="2400" dirty="0">
                  <a:latin typeface="微軟正黑體" panose="020B0604030504040204" pitchFamily="34" charset="-120"/>
                  <a:ea typeface="微軟正黑體" panose="020B0604030504040204" pitchFamily="34" charset="-120"/>
                </a:rPr>
                <a:t>或</a:t>
              </a:r>
              <a:r>
                <a:rPr lang="en-US" altLang="zh-TW" sz="2400" dirty="0">
                  <a:latin typeface="微軟正黑體" panose="020B0604030504040204" pitchFamily="34" charset="-120"/>
                  <a:ea typeface="微軟正黑體" panose="020B0604030504040204" pitchFamily="34" charset="-120"/>
                </a:rPr>
                <a:t>2</a:t>
              </a:r>
              <a:r>
                <a:rPr lang="zh-TW" altLang="en-US" sz="2400" dirty="0">
                  <a:latin typeface="微軟正黑體" panose="020B0604030504040204" pitchFamily="34" charset="-120"/>
                  <a:ea typeface="微軟正黑體" panose="020B0604030504040204" pitchFamily="34" charset="-120"/>
                </a:rPr>
                <a:t>個。</a:t>
              </a:r>
            </a:p>
          </p:txBody>
        </p:sp>
      </p:grpSp>
      <p:pic>
        <p:nvPicPr>
          <p:cNvPr id="7" name="圖片 6"/>
          <p:cNvPicPr>
            <a:picLocks noChangeAspect="1"/>
          </p:cNvPicPr>
          <p:nvPr/>
        </p:nvPicPr>
        <p:blipFill>
          <a:blip r:embed="rId3"/>
          <a:stretch>
            <a:fillRect/>
          </a:stretch>
        </p:blipFill>
        <p:spPr>
          <a:xfrm>
            <a:off x="7243482" y="1457685"/>
            <a:ext cx="2806283" cy="2226807"/>
          </a:xfrm>
          <a:prstGeom prst="rect">
            <a:avLst/>
          </a:prstGeom>
        </p:spPr>
      </p:pic>
      <p:pic>
        <p:nvPicPr>
          <p:cNvPr id="9" name="圖片 8"/>
          <p:cNvPicPr>
            <a:picLocks noChangeAspect="1"/>
          </p:cNvPicPr>
          <p:nvPr/>
        </p:nvPicPr>
        <p:blipFill rotWithShape="1">
          <a:blip r:embed="rId4"/>
          <a:srcRect l="5967" r="6720"/>
          <a:stretch>
            <a:fillRect/>
          </a:stretch>
        </p:blipFill>
        <p:spPr>
          <a:xfrm>
            <a:off x="7118141" y="4071295"/>
            <a:ext cx="3056964" cy="2342109"/>
          </a:xfrm>
          <a:prstGeom prst="rect">
            <a:avLst/>
          </a:prstGeom>
        </p:spPr>
      </p:pic>
      <p:sp>
        <p:nvSpPr>
          <p:cNvPr id="10" name="箭號: 向右 9"/>
          <p:cNvSpPr/>
          <p:nvPr/>
        </p:nvSpPr>
        <p:spPr>
          <a:xfrm rot="20201751">
            <a:off x="6096000" y="2796988"/>
            <a:ext cx="726141" cy="43927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1" name="箭號: 向右 10"/>
          <p:cNvSpPr/>
          <p:nvPr/>
        </p:nvSpPr>
        <p:spPr>
          <a:xfrm rot="2174641">
            <a:off x="6098332" y="4243454"/>
            <a:ext cx="726141" cy="43927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2" name="文字方塊 11"/>
          <p:cNvSpPr txBox="1"/>
          <p:nvPr/>
        </p:nvSpPr>
        <p:spPr>
          <a:xfrm>
            <a:off x="10175105" y="2268071"/>
            <a:ext cx="1751006" cy="707886"/>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一顆觸發閉上的牙齒</a:t>
            </a:r>
          </a:p>
        </p:txBody>
      </p:sp>
      <p:sp>
        <p:nvSpPr>
          <p:cNvPr id="13" name="文字方塊 12"/>
          <p:cNvSpPr txBox="1"/>
          <p:nvPr/>
        </p:nvSpPr>
        <p:spPr>
          <a:xfrm>
            <a:off x="10327504" y="4854884"/>
            <a:ext cx="1676428" cy="707886"/>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兩顆觸發閉上的牙齒</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dirty="0">
                <a:latin typeface="微軟正黑體" panose="020B0604030504040204" pitchFamily="34" charset="-120"/>
                <a:ea typeface="微軟正黑體" panose="020B0604030504040204" pitchFamily="34" charset="-120"/>
              </a:rPr>
              <a:t>為什麼按下牙齒時，牙齒能固定於牙槽內不回彈</a:t>
            </a:r>
            <a:r>
              <a:rPr lang="en-US" altLang="zh-TW" sz="3600" dirty="0">
                <a:latin typeface="微軟正黑體" panose="020B0604030504040204" pitchFamily="34" charset="-120"/>
                <a:ea typeface="微軟正黑體" panose="020B0604030504040204" pitchFamily="34" charset="-120"/>
              </a:rPr>
              <a:t>?</a:t>
            </a:r>
            <a:endParaRPr lang="zh-TW" altLang="en-US" sz="3600" dirty="0">
              <a:latin typeface="微軟正黑體" panose="020B0604030504040204" pitchFamily="34" charset="-120"/>
              <a:ea typeface="微軟正黑體" panose="020B0604030504040204" pitchFamily="34" charset="-120"/>
            </a:endParaRPr>
          </a:p>
        </p:txBody>
      </p:sp>
      <p:grpSp>
        <p:nvGrpSpPr>
          <p:cNvPr id="9" name="群組 8"/>
          <p:cNvGrpSpPr/>
          <p:nvPr/>
        </p:nvGrpSpPr>
        <p:grpSpPr>
          <a:xfrm>
            <a:off x="1240838" y="1680697"/>
            <a:ext cx="9710324" cy="4650393"/>
            <a:chOff x="330242" y="1979287"/>
            <a:chExt cx="9710324" cy="4650393"/>
          </a:xfrm>
        </p:grpSpPr>
        <p:pic>
          <p:nvPicPr>
            <p:cNvPr id="7" name="Google Shape;260;g2cb375cdc33_0_8"/>
            <p:cNvPicPr preferRelativeResize="0"/>
            <p:nvPr/>
          </p:nvPicPr>
          <p:blipFill>
            <a:blip r:embed="rId2"/>
            <a:stretch>
              <a:fillRect/>
            </a:stretch>
          </p:blipFill>
          <p:spPr>
            <a:xfrm>
              <a:off x="627373" y="1989278"/>
              <a:ext cx="3972199" cy="2879434"/>
            </a:xfrm>
            <a:prstGeom prst="rect">
              <a:avLst/>
            </a:prstGeom>
            <a:noFill/>
            <a:ln>
              <a:noFill/>
            </a:ln>
          </p:spPr>
        </p:pic>
        <p:pic>
          <p:nvPicPr>
            <p:cNvPr id="8" name="Google Shape;261;g2cb375cdc33_0_8"/>
            <p:cNvPicPr preferRelativeResize="0"/>
            <p:nvPr/>
          </p:nvPicPr>
          <p:blipFill>
            <a:blip r:embed="rId3"/>
            <a:stretch>
              <a:fillRect/>
            </a:stretch>
          </p:blipFill>
          <p:spPr>
            <a:xfrm>
              <a:off x="4733296" y="1979287"/>
              <a:ext cx="3439314" cy="2879425"/>
            </a:xfrm>
            <a:prstGeom prst="rect">
              <a:avLst/>
            </a:prstGeom>
            <a:noFill/>
            <a:ln>
              <a:noFill/>
            </a:ln>
          </p:spPr>
        </p:pic>
        <p:sp>
          <p:nvSpPr>
            <p:cNvPr id="3" name="文字方塊 2"/>
            <p:cNvSpPr txBox="1"/>
            <p:nvPr/>
          </p:nvSpPr>
          <p:spPr>
            <a:xfrm>
              <a:off x="330242" y="5060020"/>
              <a:ext cx="9710324" cy="1569660"/>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由於當嘴巴張開時</a:t>
              </a:r>
              <a:r>
                <a:rPr lang="zh-TW" altLang="en-US" sz="2400" b="1" dirty="0">
                  <a:solidFill>
                    <a:srgbClr val="7030A0"/>
                  </a:solidFill>
                  <a:latin typeface="微軟正黑體" panose="020B0604030504040204" pitchFamily="34" charset="-120"/>
                  <a:ea typeface="微軟正黑體" panose="020B0604030504040204" pitchFamily="34" charset="-120"/>
                </a:rPr>
                <a:t>紫色零件</a:t>
              </a:r>
              <a:r>
                <a:rPr lang="zh-TW" altLang="en-US" sz="2400" dirty="0">
                  <a:latin typeface="微軟正黑體" panose="020B0604030504040204" pitchFamily="34" charset="-120"/>
                  <a:ea typeface="微軟正黑體" panose="020B0604030504040204" pitchFamily="34" charset="-120"/>
                </a:rPr>
                <a:t>會旋轉，使</a:t>
              </a:r>
              <a:r>
                <a:rPr lang="zh-TW" altLang="en-US" sz="2400" b="1" dirty="0">
                  <a:solidFill>
                    <a:srgbClr val="FD31C8"/>
                  </a:solidFill>
                  <a:latin typeface="微軟正黑體" panose="020B0604030504040204" pitchFamily="34" charset="-120"/>
                  <a:ea typeface="微軟正黑體" panose="020B0604030504040204" pitchFamily="34" charset="-120"/>
                </a:rPr>
                <a:t>粉紅色零件</a:t>
              </a:r>
              <a:r>
                <a:rPr lang="zh-TW" altLang="en-US" sz="2400" dirty="0">
                  <a:latin typeface="微軟正黑體" panose="020B0604030504040204" pitchFamily="34" charset="-120"/>
                  <a:ea typeface="微軟正黑體" panose="020B0604030504040204" pitchFamily="34" charset="-120"/>
                </a:rPr>
                <a:t>躺著旋轉，此時</a:t>
              </a:r>
              <a:r>
                <a:rPr lang="zh-TW" altLang="en-US" sz="2400" b="1" dirty="0">
                  <a:solidFill>
                    <a:srgbClr val="FD31C8"/>
                  </a:solidFill>
                  <a:latin typeface="微軟正黑體" panose="020B0604030504040204" pitchFamily="34" charset="-120"/>
                  <a:ea typeface="微軟正黑體" panose="020B0604030504040204" pitchFamily="34" charset="-120"/>
                </a:rPr>
                <a:t>粉紅色零件</a:t>
              </a:r>
              <a:r>
                <a:rPr lang="zh-TW" altLang="en-US" sz="2400" dirty="0">
                  <a:latin typeface="微軟正黑體" panose="020B0604030504040204" pitchFamily="34" charset="-120"/>
                  <a:ea typeface="微軟正黑體" panose="020B0604030504040204" pitchFamily="34" charset="-120"/>
                </a:rPr>
                <a:t>的放射狀結構就會有一小部份位於牙齒下方，此時如果按下牙齒，牙齒就會擠壓到這些結構使其側向彎曲，完全按下牙齒後這些結構就會回彈並固定住牙齒。</a:t>
              </a:r>
            </a:p>
          </p:txBody>
        </p:sp>
      </p:grpSp>
      <p:sp>
        <p:nvSpPr>
          <p:cNvPr id="4" name="箭號: 圓形 3">
            <a:extLst>
              <a:ext uri="{FF2B5EF4-FFF2-40B4-BE49-F238E27FC236}">
                <a16:creationId xmlns:a16="http://schemas.microsoft.com/office/drawing/2014/main" id="{3180D1C7-C24E-4DD0-8219-F0A676BD4905}"/>
              </a:ext>
            </a:extLst>
          </p:cNvPr>
          <p:cNvSpPr/>
          <p:nvPr/>
        </p:nvSpPr>
        <p:spPr>
          <a:xfrm rot="11443792">
            <a:off x="2551226" y="2616647"/>
            <a:ext cx="1442161" cy="799207"/>
          </a:xfrm>
          <a:prstGeom prst="circularArrow">
            <a:avLst>
              <a:gd name="adj1" fmla="val 7425"/>
              <a:gd name="adj2" fmla="val 1142319"/>
              <a:gd name="adj3" fmla="val 19791394"/>
              <a:gd name="adj4" fmla="val 10800000"/>
              <a:gd name="adj5" fmla="val 15041"/>
            </a:avLst>
          </a:prstGeom>
          <a:solidFill>
            <a:srgbClr val="FF76B8"/>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6" name="直線單箭頭接點 5">
            <a:extLst>
              <a:ext uri="{FF2B5EF4-FFF2-40B4-BE49-F238E27FC236}">
                <a16:creationId xmlns:a16="http://schemas.microsoft.com/office/drawing/2014/main" id="{10DD96D6-6E83-4C2F-A5BB-B29AE1C6532F}"/>
              </a:ext>
            </a:extLst>
          </p:cNvPr>
          <p:cNvCxnSpPr>
            <a:cxnSpLocks/>
          </p:cNvCxnSpPr>
          <p:nvPr/>
        </p:nvCxnSpPr>
        <p:spPr>
          <a:xfrm>
            <a:off x="1478020" y="2585369"/>
            <a:ext cx="1507788" cy="292728"/>
          </a:xfrm>
          <a:prstGeom prst="straightConnector1">
            <a:avLst/>
          </a:prstGeom>
          <a:ln w="57150">
            <a:solidFill>
              <a:srgbClr val="FF76B8"/>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86E78C4-2D3F-478D-93AA-399FE00C9E00}"/>
              </a:ext>
            </a:extLst>
          </p:cNvPr>
          <p:cNvSpPr txBox="1"/>
          <p:nvPr/>
        </p:nvSpPr>
        <p:spPr>
          <a:xfrm>
            <a:off x="109937" y="2400027"/>
            <a:ext cx="1391055" cy="369332"/>
          </a:xfrm>
          <a:prstGeom prst="rect">
            <a:avLst/>
          </a:prstGeom>
          <a:noFill/>
        </p:spPr>
        <p:txBody>
          <a:bodyPr wrap="square" rtlCol="0">
            <a:spAutoFit/>
          </a:bodyPr>
          <a:lstStyle/>
          <a:p>
            <a:r>
              <a:rPr lang="zh-TW" altLang="en-US" sz="1800" b="1" dirty="0">
                <a:solidFill>
                  <a:srgbClr val="FD31C8"/>
                </a:solidFill>
                <a:latin typeface="微軟正黑體" panose="020B0604030504040204" pitchFamily="34" charset="-120"/>
                <a:ea typeface="微軟正黑體" panose="020B0604030504040204" pitchFamily="34" charset="-120"/>
              </a:rPr>
              <a:t>粉紅色零件</a:t>
            </a:r>
            <a:endParaRPr lang="zh-TW" altLang="en-US" dirty="0"/>
          </a:p>
        </p:txBody>
      </p:sp>
      <p:sp>
        <p:nvSpPr>
          <p:cNvPr id="14" name="橢圓 13">
            <a:extLst>
              <a:ext uri="{FF2B5EF4-FFF2-40B4-BE49-F238E27FC236}">
                <a16:creationId xmlns:a16="http://schemas.microsoft.com/office/drawing/2014/main" id="{16CC5A53-3487-47E1-A2F6-23A708D71FBA}"/>
              </a:ext>
            </a:extLst>
          </p:cNvPr>
          <p:cNvSpPr/>
          <p:nvPr/>
        </p:nvSpPr>
        <p:spPr>
          <a:xfrm>
            <a:off x="2909575" y="2099048"/>
            <a:ext cx="917295" cy="670311"/>
          </a:xfrm>
          <a:prstGeom prst="ellipse">
            <a:avLst/>
          </a:prstGeom>
          <a:noFill/>
          <a:ln w="76200">
            <a:solidFill>
              <a:srgbClr val="FFC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a:extLst>
              <a:ext uri="{FF2B5EF4-FFF2-40B4-BE49-F238E27FC236}">
                <a16:creationId xmlns:a16="http://schemas.microsoft.com/office/drawing/2014/main" id="{A62F0A48-81A2-4EC4-A901-8547D0E3BCAD}"/>
              </a:ext>
            </a:extLst>
          </p:cNvPr>
          <p:cNvGrpSpPr/>
          <p:nvPr/>
        </p:nvGrpSpPr>
        <p:grpSpPr>
          <a:xfrm>
            <a:off x="9216930" y="1690688"/>
            <a:ext cx="1246897" cy="1389794"/>
            <a:chOff x="9964830" y="1561262"/>
            <a:chExt cx="1246897" cy="1389794"/>
          </a:xfrm>
        </p:grpSpPr>
        <p:sp>
          <p:nvSpPr>
            <p:cNvPr id="15" name="弦 14">
              <a:extLst>
                <a:ext uri="{FF2B5EF4-FFF2-40B4-BE49-F238E27FC236}">
                  <a16:creationId xmlns:a16="http://schemas.microsoft.com/office/drawing/2014/main" id="{7C00DE25-FF00-4DC6-B4A3-0062464F7679}"/>
                </a:ext>
              </a:extLst>
            </p:cNvPr>
            <p:cNvSpPr/>
            <p:nvPr/>
          </p:nvSpPr>
          <p:spPr>
            <a:xfrm rot="5400000">
              <a:off x="9870539" y="1835619"/>
              <a:ext cx="1336404" cy="787690"/>
            </a:xfrm>
            <a:prstGeom prst="chord">
              <a:avLst>
                <a:gd name="adj1" fmla="val 2602294"/>
                <a:gd name="adj2" fmla="val 1880479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6E42F57F-B694-411C-8FB6-99BDCA77ADE4}"/>
                </a:ext>
              </a:extLst>
            </p:cNvPr>
            <p:cNvSpPr/>
            <p:nvPr/>
          </p:nvSpPr>
          <p:spPr>
            <a:xfrm>
              <a:off x="9964830" y="2520175"/>
              <a:ext cx="1246897" cy="430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latin typeface="微軟正黑體" panose="020B0604030504040204" pitchFamily="34" charset="-120"/>
                  <a:ea typeface="微軟正黑體" panose="020B0604030504040204" pitchFamily="34" charset="-120"/>
                </a:rPr>
                <a:t>牙齒</a:t>
              </a:r>
            </a:p>
          </p:txBody>
        </p:sp>
      </p:grpSp>
      <p:sp>
        <p:nvSpPr>
          <p:cNvPr id="18" name="矩形: 剪去單一角落 17">
            <a:extLst>
              <a:ext uri="{FF2B5EF4-FFF2-40B4-BE49-F238E27FC236}">
                <a16:creationId xmlns:a16="http://schemas.microsoft.com/office/drawing/2014/main" id="{EE924BAE-CC96-423C-AFA7-2CE30A6F214C}"/>
              </a:ext>
            </a:extLst>
          </p:cNvPr>
          <p:cNvSpPr/>
          <p:nvPr/>
        </p:nvSpPr>
        <p:spPr>
          <a:xfrm flipH="1">
            <a:off x="10274057" y="2959011"/>
            <a:ext cx="951128" cy="622570"/>
          </a:xfrm>
          <a:prstGeom prst="snip1Rect">
            <a:avLst>
              <a:gd name="adj" fmla="val 50000"/>
            </a:avLst>
          </a:prstGeom>
          <a:solidFill>
            <a:srgbClr val="FF76B8"/>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卡凖</a:t>
            </a:r>
          </a:p>
        </p:txBody>
      </p:sp>
      <p:sp>
        <p:nvSpPr>
          <p:cNvPr id="19" name="箭號: 向下 18">
            <a:extLst>
              <a:ext uri="{FF2B5EF4-FFF2-40B4-BE49-F238E27FC236}">
                <a16:creationId xmlns:a16="http://schemas.microsoft.com/office/drawing/2014/main" id="{F476BF33-5FEE-481E-858F-78BB6F837238}"/>
              </a:ext>
            </a:extLst>
          </p:cNvPr>
          <p:cNvSpPr/>
          <p:nvPr/>
        </p:nvSpPr>
        <p:spPr>
          <a:xfrm>
            <a:off x="9655279" y="3120410"/>
            <a:ext cx="332984" cy="9223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dirty="0">
                <a:latin typeface="微軟正黑體" panose="020B0604030504040204" pitchFamily="34" charset="-120"/>
                <a:ea typeface="微軟正黑體" panose="020B0604030504040204" pitchFamily="34" charset="-120"/>
              </a:rPr>
              <a:t>打開鱷魚嘴巴時，是甚麼機構讓底下的指針旋轉</a:t>
            </a:r>
            <a:r>
              <a:rPr lang="en-US" altLang="zh-TW" sz="3600" dirty="0">
                <a:latin typeface="微軟正黑體" panose="020B0604030504040204" pitchFamily="34" charset="-120"/>
                <a:ea typeface="微軟正黑體" panose="020B0604030504040204" pitchFamily="34" charset="-120"/>
              </a:rPr>
              <a:t>?</a:t>
            </a:r>
            <a:endParaRPr lang="zh-TW" altLang="en-US" sz="3600" dirty="0">
              <a:latin typeface="微軟正黑體" panose="020B0604030504040204" pitchFamily="34" charset="-120"/>
              <a:ea typeface="微軟正黑體" panose="020B0604030504040204" pitchFamily="34" charset="-120"/>
            </a:endParaRPr>
          </a:p>
        </p:txBody>
      </p:sp>
      <p:sp>
        <p:nvSpPr>
          <p:cNvPr id="3" name="文字方塊 2"/>
          <p:cNvSpPr txBox="1"/>
          <p:nvPr/>
        </p:nvSpPr>
        <p:spPr>
          <a:xfrm>
            <a:off x="838200" y="5099040"/>
            <a:ext cx="10088081" cy="1569660"/>
          </a:xfrm>
          <a:prstGeom prst="rect">
            <a:avLst/>
          </a:prstGeom>
          <a:noFill/>
        </p:spPr>
        <p:txBody>
          <a:bodyPr wrap="square" rtlCol="0">
            <a:spAutoFit/>
          </a:bodyPr>
          <a:lstStyle/>
          <a:p>
            <a:r>
              <a:rPr lang="zh-TW" altLang="en-US" sz="2400" b="1" dirty="0">
                <a:solidFill>
                  <a:schemeClr val="accent2"/>
                </a:solidFill>
                <a:latin typeface="微軟正黑體" panose="020B0604030504040204" pitchFamily="34" charset="-120"/>
                <a:ea typeface="微軟正黑體" panose="020B0604030504040204" pitchFamily="34" charset="-120"/>
              </a:rPr>
              <a:t>橘色零件</a:t>
            </a:r>
            <a:r>
              <a:rPr lang="zh-TW" altLang="en-US" sz="2400" dirty="0">
                <a:latin typeface="微軟正黑體" panose="020B0604030504040204" pitchFamily="34" charset="-120"/>
                <a:ea typeface="微軟正黑體" panose="020B0604030504040204" pitchFamily="34" charset="-120"/>
              </a:rPr>
              <a:t>具有齒條，而</a:t>
            </a:r>
            <a:r>
              <a:rPr lang="zh-TW" altLang="en-US" sz="2400" b="1" dirty="0">
                <a:solidFill>
                  <a:srgbClr val="BF9000"/>
                </a:solidFill>
                <a:latin typeface="微軟正黑體" panose="020B0604030504040204" pitchFamily="34" charset="-120"/>
                <a:ea typeface="微軟正黑體" panose="020B0604030504040204" pitchFamily="34" charset="-120"/>
              </a:rPr>
              <a:t>黃色零件</a:t>
            </a:r>
            <a:r>
              <a:rPr lang="zh-TW" altLang="en-US" sz="2400" dirty="0">
                <a:latin typeface="微軟正黑體" panose="020B0604030504040204" pitchFamily="34" charset="-120"/>
                <a:ea typeface="微軟正黑體" panose="020B0604030504040204" pitchFamily="34" charset="-120"/>
              </a:rPr>
              <a:t>下方有齒輪。所以每次鱷魚嘴巴張開時，</a:t>
            </a:r>
            <a:r>
              <a:rPr lang="zh-TW" altLang="en-US" sz="2400" b="1" dirty="0">
                <a:solidFill>
                  <a:srgbClr val="7030A0"/>
                </a:solidFill>
                <a:latin typeface="微軟正黑體" panose="020B0604030504040204" pitchFamily="34" charset="-120"/>
                <a:ea typeface="微軟正黑體" panose="020B0604030504040204" pitchFamily="34" charset="-120"/>
              </a:rPr>
              <a:t>紫色零件</a:t>
            </a:r>
            <a:r>
              <a:rPr lang="zh-TW" altLang="en-US" sz="2400" dirty="0">
                <a:latin typeface="微軟正黑體" panose="020B0604030504040204" pitchFamily="34" charset="-120"/>
                <a:ea typeface="微軟正黑體" panose="020B0604030504040204" pitchFamily="34" charset="-120"/>
              </a:rPr>
              <a:t>會推動</a:t>
            </a:r>
            <a:r>
              <a:rPr lang="zh-TW" altLang="en-US" sz="2400" b="1" dirty="0">
                <a:solidFill>
                  <a:schemeClr val="accent2"/>
                </a:solidFill>
                <a:latin typeface="微軟正黑體" panose="020B0604030504040204" pitchFamily="34" charset="-120"/>
                <a:ea typeface="微軟正黑體" panose="020B0604030504040204" pitchFamily="34" charset="-120"/>
              </a:rPr>
              <a:t>橘色零件</a:t>
            </a:r>
            <a:r>
              <a:rPr lang="zh-TW" altLang="en-US" sz="2400" dirty="0">
                <a:latin typeface="微軟正黑體" panose="020B0604030504040204" pitchFamily="34" charset="-120"/>
                <a:ea typeface="微軟正黑體" panose="020B0604030504040204" pitchFamily="34" charset="-120"/>
              </a:rPr>
              <a:t>使其移動，橘色零件上的齒條又連接到黃色零件下方的齒輪使其旋轉，而每次旋轉的角度如果不同，就會使正確的牙齒不同。</a:t>
            </a:r>
          </a:p>
        </p:txBody>
      </p:sp>
      <p:pic>
        <p:nvPicPr>
          <p:cNvPr id="5" name="圖片 4"/>
          <p:cNvPicPr>
            <a:picLocks noChangeAspect="1"/>
          </p:cNvPicPr>
          <p:nvPr/>
        </p:nvPicPr>
        <p:blipFill>
          <a:blip r:embed="rId2"/>
          <a:stretch>
            <a:fillRect/>
          </a:stretch>
        </p:blipFill>
        <p:spPr>
          <a:xfrm>
            <a:off x="2387131" y="1758959"/>
            <a:ext cx="6481482" cy="334008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x" algn="l"/>
        </a:blipFill>
        <a:effectLst/>
      </p:bgPr>
    </p:bg>
    <p:spTree>
      <p:nvGrpSpPr>
        <p:cNvPr id="1" name=""/>
        <p:cNvGrpSpPr/>
        <p:nvPr/>
      </p:nvGrpSpPr>
      <p:grpSpPr>
        <a:xfrm>
          <a:off x="0" y="0"/>
          <a:ext cx="0" cy="0"/>
          <a:chOff x="0" y="0"/>
          <a:chExt cx="0" cy="0"/>
        </a:xfrm>
      </p:grpSpPr>
      <p:sp>
        <p:nvSpPr>
          <p:cNvPr id="4" name="矩形 3"/>
          <p:cNvSpPr/>
          <p:nvPr/>
        </p:nvSpPr>
        <p:spPr>
          <a:xfrm>
            <a:off x="837170" y="620926"/>
            <a:ext cx="10517660" cy="5616147"/>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矩形 4"/>
          <p:cNvSpPr/>
          <p:nvPr/>
        </p:nvSpPr>
        <p:spPr>
          <a:xfrm>
            <a:off x="1358728" y="1090482"/>
            <a:ext cx="9474543" cy="4238368"/>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p:nvPr>
        </p:nvSpPr>
        <p:spPr/>
        <p:txBody>
          <a:bodyPr/>
          <a:lstStyle/>
          <a:p>
            <a:r>
              <a:rPr lang="zh-TW" altLang="en-US" dirty="0">
                <a:latin typeface="微軟正黑體" panose="020B0604030504040204" pitchFamily="34" charset="-120"/>
                <a:ea typeface="微軟正黑體" panose="020B0604030504040204" pitchFamily="34" charset="-120"/>
              </a:rPr>
              <a:t>機械設計中的工程製圖</a:t>
            </a:r>
          </a:p>
        </p:txBody>
      </p:sp>
      <p:sp>
        <p:nvSpPr>
          <p:cNvPr id="3" name="副標題 2"/>
          <p:cNvSpPr>
            <a:spLocks noGrp="1"/>
          </p:cNvSpPr>
          <p:nvPr>
            <p:ph type="subTitle" idx="1"/>
          </p:nvPr>
        </p:nvSpPr>
        <p:spPr/>
        <p:txBody>
          <a:bodyPr>
            <a:normAutofit lnSpcReduction="10000"/>
          </a:bodyPr>
          <a:lstStyle/>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台大機械系</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教授</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詹魁元</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學生</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吳家安、王邑安</a:t>
            </a:r>
          </a:p>
          <a:p>
            <a:endParaRPr lang="zh-TW" altLang="en-US" dirty="0">
              <a:latin typeface="微軟正黑體" panose="020B0604030504040204" pitchFamily="34" charset="-120"/>
              <a:ea typeface="微軟正黑體" panose="020B0604030504040204" pitchFamily="34"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985839" y="2474259"/>
            <a:ext cx="9888349" cy="3182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為甚麼機械設計要畫工程圖呢</a:t>
            </a:r>
          </a:p>
        </p:txBody>
      </p:sp>
      <p:sp>
        <p:nvSpPr>
          <p:cNvPr id="22" name="文字方塊 21"/>
          <p:cNvSpPr txBox="1"/>
          <p:nvPr/>
        </p:nvSpPr>
        <p:spPr>
          <a:xfrm>
            <a:off x="985839" y="6015558"/>
            <a:ext cx="6638454"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結論</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在描述複雜物體的形狀或外觀時，</a:t>
            </a:r>
            <a:r>
              <a:rPr lang="zh-TW" altLang="en-US" dirty="0">
                <a:highlight>
                  <a:srgbClr val="FFFF00"/>
                </a:highlight>
                <a:latin typeface="微軟正黑體" panose="020B0604030504040204" pitchFamily="34" charset="-120"/>
                <a:ea typeface="微軟正黑體" panose="020B0604030504040204" pitchFamily="34" charset="-120"/>
              </a:rPr>
              <a:t>畫圖比文字更清楚</a:t>
            </a:r>
          </a:p>
        </p:txBody>
      </p:sp>
      <p:sp>
        <p:nvSpPr>
          <p:cNvPr id="23" name="文字方塊 22"/>
          <p:cNvSpPr txBox="1"/>
          <p:nvPr/>
        </p:nvSpPr>
        <p:spPr>
          <a:xfrm>
            <a:off x="5368273" y="4549331"/>
            <a:ext cx="3482480"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答案是</a:t>
            </a:r>
            <a:r>
              <a:rPr lang="zh-TW" altLang="en-US" sz="2400" dirty="0">
                <a:solidFill>
                  <a:srgbClr val="FF0000"/>
                </a:solidFill>
                <a:latin typeface="微軟正黑體" panose="020B0604030504040204" pitchFamily="34" charset="-120"/>
                <a:ea typeface="微軟正黑體" panose="020B0604030504040204" pitchFamily="34" charset="-120"/>
              </a:rPr>
              <a:t>一個正立方體</a:t>
            </a:r>
          </a:p>
        </p:txBody>
      </p:sp>
      <p:sp>
        <p:nvSpPr>
          <p:cNvPr id="24" name="Flowchart: Merge 3"/>
          <p:cNvSpPr/>
          <p:nvPr/>
        </p:nvSpPr>
        <p:spPr>
          <a:xfrm>
            <a:off x="2300605" y="2678430"/>
            <a:ext cx="1595372" cy="1378585"/>
          </a:xfrm>
          <a:prstGeom prst="flowChartMerg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5" name="Flowchart: Merge 4"/>
          <p:cNvSpPr/>
          <p:nvPr/>
        </p:nvSpPr>
        <p:spPr>
          <a:xfrm rot="10800000">
            <a:off x="2305050" y="4057015"/>
            <a:ext cx="1586482" cy="1377950"/>
          </a:xfrm>
          <a:prstGeom prst="flowChartMerg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6" name="Flowchart: Merge 4"/>
          <p:cNvSpPr/>
          <p:nvPr/>
        </p:nvSpPr>
        <p:spPr>
          <a:xfrm rot="7208692">
            <a:off x="2901802" y="3712400"/>
            <a:ext cx="1586482" cy="1377950"/>
          </a:xfrm>
          <a:prstGeom prst="flowChartMerg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dirty="0"/>
          </a:p>
        </p:txBody>
      </p:sp>
      <p:sp>
        <p:nvSpPr>
          <p:cNvPr id="27" name="Flowchart: Merge 4"/>
          <p:cNvSpPr/>
          <p:nvPr/>
        </p:nvSpPr>
        <p:spPr>
          <a:xfrm rot="18000000">
            <a:off x="3295957" y="3023178"/>
            <a:ext cx="1586482" cy="1377950"/>
          </a:xfrm>
          <a:prstGeom prst="flowChartMerg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8" name="Flowchart: Merge 4"/>
          <p:cNvSpPr/>
          <p:nvPr/>
        </p:nvSpPr>
        <p:spPr>
          <a:xfrm rot="7208692">
            <a:off x="1310650" y="3705881"/>
            <a:ext cx="1586482" cy="1377950"/>
          </a:xfrm>
          <a:prstGeom prst="flowChartMerg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dirty="0"/>
          </a:p>
        </p:txBody>
      </p:sp>
      <p:sp>
        <p:nvSpPr>
          <p:cNvPr id="29" name="Flowchart: Merge 4"/>
          <p:cNvSpPr/>
          <p:nvPr/>
        </p:nvSpPr>
        <p:spPr>
          <a:xfrm rot="18000000">
            <a:off x="1707436" y="3020982"/>
            <a:ext cx="1586482" cy="1377950"/>
          </a:xfrm>
          <a:prstGeom prst="flowChartMerg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0" name="文字方塊 29"/>
          <p:cNvSpPr txBox="1"/>
          <p:nvPr/>
        </p:nvSpPr>
        <p:spPr>
          <a:xfrm>
            <a:off x="5401145" y="3608968"/>
            <a:ext cx="3482480"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6</a:t>
            </a:r>
            <a:r>
              <a:rPr lang="zh-TW" altLang="en-US" sz="2400" dirty="0">
                <a:latin typeface="微軟正黑體" panose="020B0604030504040204" pitchFamily="34" charset="-120"/>
                <a:ea typeface="微軟正黑體" panose="020B0604030504040204" pitchFamily="34" charset="-120"/>
              </a:rPr>
              <a:t>個三角形</a:t>
            </a:r>
            <a:r>
              <a:rPr lang="en-US" altLang="zh-TW" sz="2400" dirty="0">
                <a:latin typeface="微軟正黑體" panose="020B0604030504040204" pitchFamily="34" charset="-120"/>
                <a:ea typeface="微軟正黑體" panose="020B0604030504040204" pitchFamily="34" charset="-120"/>
              </a:rPr>
              <a:t>?</a:t>
            </a:r>
            <a:endParaRPr lang="zh-TW" altLang="en-US" sz="2400" dirty="0">
              <a:solidFill>
                <a:srgbClr val="FF0000"/>
              </a:solidFill>
              <a:latin typeface="微軟正黑體" panose="020B0604030504040204" pitchFamily="34" charset="-120"/>
              <a:ea typeface="微軟正黑體" panose="020B0604030504040204" pitchFamily="34" charset="-120"/>
            </a:endParaRPr>
          </a:p>
        </p:txBody>
      </p:sp>
      <p:sp>
        <p:nvSpPr>
          <p:cNvPr id="31" name="平行四邊形 30"/>
          <p:cNvSpPr/>
          <p:nvPr/>
        </p:nvSpPr>
        <p:spPr>
          <a:xfrm>
            <a:off x="2300083" y="4052936"/>
            <a:ext cx="2385960" cy="1378585"/>
          </a:xfrm>
          <a:prstGeom prst="parallelogram">
            <a:avLst>
              <a:gd name="adj" fmla="val 57963"/>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平行四邊形 31"/>
          <p:cNvSpPr/>
          <p:nvPr/>
        </p:nvSpPr>
        <p:spPr>
          <a:xfrm>
            <a:off x="1510017" y="2676636"/>
            <a:ext cx="2385960" cy="1378585"/>
          </a:xfrm>
          <a:prstGeom prst="parallelogram">
            <a:avLst>
              <a:gd name="adj" fmla="val 57963"/>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3" name="直線接點 32"/>
          <p:cNvCxnSpPr/>
          <p:nvPr/>
        </p:nvCxnSpPr>
        <p:spPr>
          <a:xfrm>
            <a:off x="1507040" y="4049492"/>
            <a:ext cx="792000" cy="1373877"/>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線接點 33"/>
          <p:cNvCxnSpPr/>
          <p:nvPr/>
        </p:nvCxnSpPr>
        <p:spPr>
          <a:xfrm>
            <a:off x="3089628" y="4042973"/>
            <a:ext cx="795625" cy="1380396"/>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線接點 34"/>
          <p:cNvCxnSpPr/>
          <p:nvPr/>
        </p:nvCxnSpPr>
        <p:spPr>
          <a:xfrm>
            <a:off x="2296408" y="2674842"/>
            <a:ext cx="801637" cy="1374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a:off x="3891998" y="2687128"/>
            <a:ext cx="790747" cy="13680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內容版面配置區 2"/>
          <p:cNvSpPr txBox="1"/>
          <p:nvPr/>
        </p:nvSpPr>
        <p:spPr>
          <a:xfrm>
            <a:off x="838200" y="1825625"/>
            <a:ext cx="10515600" cy="24714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sz="2400" dirty="0">
                <a:latin typeface="微軟正黑體" panose="020B0604030504040204" pitchFamily="34" charset="-120"/>
                <a:ea typeface="微軟正黑體" panose="020B0604030504040204" pitchFamily="34" charset="-120"/>
              </a:rPr>
              <a:t>這是什麼</a:t>
            </a:r>
            <a:r>
              <a:rPr lang="en-US" altLang="zh-TW" sz="2400" dirty="0">
                <a:latin typeface="微軟正黑體" panose="020B0604030504040204" pitchFamily="34" charset="-120"/>
                <a:ea typeface="微軟正黑體" panose="020B0604030504040204" pitchFamily="34" charset="-120"/>
              </a:rPr>
              <a:t>?</a:t>
            </a:r>
          </a:p>
          <a:p>
            <a:pPr marL="0" indent="0">
              <a:buFont typeface="Arial" panose="020B0604020202020204" pitchFamily="34" charset="0"/>
              <a:buNone/>
            </a:pPr>
            <a:endParaRPr lang="en-US" altLang="zh-TW" sz="24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六邊形</a:t>
            </a:r>
            <a:r>
              <a:rPr lang="en-US" altLang="zh-TW" sz="2400" dirty="0">
                <a:latin typeface="微軟正黑體" panose="020B0604030504040204" pitchFamily="34" charset="-120"/>
                <a:ea typeface="微軟正黑體" panose="020B0604030504040204" pitchFamily="34" charset="-12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3.54167E-6 -2.22222E-6 L -0.00013 -0.03078 " pathEditMode="relative" rAng="0" ptsTypes="AA">
                                      <p:cBhvr>
                                        <p:cTn id="10" dur="2000" fill="hold"/>
                                        <p:tgtEl>
                                          <p:spTgt spid="24"/>
                                        </p:tgtEl>
                                        <p:attrNameLst>
                                          <p:attrName>ppt_x</p:attrName>
                                          <p:attrName>ppt_y</p:attrName>
                                        </p:attrNameLst>
                                      </p:cBhvr>
                                      <p:rCtr x="-13" y="-1551"/>
                                    </p:animMotion>
                                  </p:childTnLst>
                                </p:cTn>
                              </p:par>
                              <p:par>
                                <p:cTn id="11" presetID="42" presetClass="path" presetSubtype="0" accel="50000" decel="50000" fill="hold" grpId="0" nodeType="withEffect">
                                  <p:stCondLst>
                                    <p:cond delay="0"/>
                                  </p:stCondLst>
                                  <p:childTnLst>
                                    <p:animMotion origin="layout" path="M 3.33333E-6 -3.7037E-6 L 0.01627 -0.01481 " pathEditMode="relative" rAng="0" ptsTypes="AA">
                                      <p:cBhvr>
                                        <p:cTn id="12" dur="2000" fill="hold"/>
                                        <p:tgtEl>
                                          <p:spTgt spid="27"/>
                                        </p:tgtEl>
                                        <p:attrNameLst>
                                          <p:attrName>ppt_x</p:attrName>
                                          <p:attrName>ppt_y</p:attrName>
                                        </p:attrNameLst>
                                      </p:cBhvr>
                                      <p:rCtr x="807" y="-741"/>
                                    </p:animMotion>
                                  </p:childTnLst>
                                </p:cTn>
                              </p:par>
                              <p:par>
                                <p:cTn id="13" presetID="42" presetClass="path" presetSubtype="0" accel="50000" decel="50000" fill="hold" grpId="0" nodeType="withEffect">
                                  <p:stCondLst>
                                    <p:cond delay="0"/>
                                  </p:stCondLst>
                                  <p:childTnLst>
                                    <p:animMotion origin="layout" path="M -4.79167E-6 1.85185E-6 L 0.01667 0.01666 " pathEditMode="relative" rAng="0" ptsTypes="AA">
                                      <p:cBhvr>
                                        <p:cTn id="14" dur="2000" fill="hold"/>
                                        <p:tgtEl>
                                          <p:spTgt spid="26"/>
                                        </p:tgtEl>
                                        <p:attrNameLst>
                                          <p:attrName>ppt_x</p:attrName>
                                          <p:attrName>ppt_y</p:attrName>
                                        </p:attrNameLst>
                                      </p:cBhvr>
                                      <p:rCtr x="833" y="833"/>
                                    </p:animMotion>
                                  </p:childTnLst>
                                </p:cTn>
                              </p:par>
                              <p:par>
                                <p:cTn id="15" presetID="42" presetClass="path" presetSubtype="0" accel="50000" decel="50000" fill="hold" grpId="0" nodeType="withEffect">
                                  <p:stCondLst>
                                    <p:cond delay="0"/>
                                  </p:stCondLst>
                                  <p:childTnLst>
                                    <p:animMotion origin="layout" path="M 3.54167E-6 3.7037E-7 L -0.00013 0.03171 " pathEditMode="relative" rAng="0" ptsTypes="AA">
                                      <p:cBhvr>
                                        <p:cTn id="16" dur="2000" fill="hold"/>
                                        <p:tgtEl>
                                          <p:spTgt spid="25"/>
                                        </p:tgtEl>
                                        <p:attrNameLst>
                                          <p:attrName>ppt_x</p:attrName>
                                          <p:attrName>ppt_y</p:attrName>
                                        </p:attrNameLst>
                                      </p:cBhvr>
                                      <p:rCtr x="-13" y="1574"/>
                                    </p:animMotion>
                                  </p:childTnLst>
                                </p:cTn>
                              </p:par>
                              <p:par>
                                <p:cTn id="17" presetID="42" presetClass="path" presetSubtype="0" accel="50000" decel="50000" fill="hold" grpId="0" nodeType="withEffect">
                                  <p:stCondLst>
                                    <p:cond delay="0"/>
                                  </p:stCondLst>
                                  <p:childTnLst>
                                    <p:animMotion origin="layout" path="M 1.875E-6 -2.22222E-6 L -0.01966 -0.01828 " pathEditMode="relative" rAng="0" ptsTypes="AA">
                                      <p:cBhvr>
                                        <p:cTn id="18" dur="2000" fill="hold"/>
                                        <p:tgtEl>
                                          <p:spTgt spid="29"/>
                                        </p:tgtEl>
                                        <p:attrNameLst>
                                          <p:attrName>ppt_x</p:attrName>
                                          <p:attrName>ppt_y</p:attrName>
                                        </p:attrNameLst>
                                      </p:cBhvr>
                                      <p:rCtr x="-990" y="-926"/>
                                    </p:animMotion>
                                  </p:childTnLst>
                                </p:cTn>
                              </p:par>
                              <p:par>
                                <p:cTn id="19" presetID="42" presetClass="path" presetSubtype="0" accel="50000" decel="50000" fill="hold" grpId="0" nodeType="withEffect">
                                  <p:stCondLst>
                                    <p:cond delay="0"/>
                                  </p:stCondLst>
                                  <p:childTnLst>
                                    <p:animMotion origin="layout" path="M 3.95833E-6 -7.40741E-7 L -0.01927 0.01898 " pathEditMode="relative" rAng="0" ptsTypes="AA">
                                      <p:cBhvr>
                                        <p:cTn id="20" dur="2000" fill="hold"/>
                                        <p:tgtEl>
                                          <p:spTgt spid="28"/>
                                        </p:tgtEl>
                                        <p:attrNameLst>
                                          <p:attrName>ppt_x</p:attrName>
                                          <p:attrName>ppt_y</p:attrName>
                                        </p:attrNameLst>
                                      </p:cBhvr>
                                      <p:rCtr x="-964" y="949"/>
                                    </p:animMotion>
                                  </p:childTnLst>
                                </p:cTn>
                              </p:par>
                              <p:par>
                                <p:cTn id="21" presetID="1" presetClass="entr" presetSubtype="0" fill="hold" grpId="1" nodeType="withEffect">
                                  <p:stCondLst>
                                    <p:cond delay="150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8"/>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6" presetClass="emph" presetSubtype="0" fill="hold" grpId="1" nodeType="withEffect">
                                  <p:stCondLst>
                                    <p:cond delay="0"/>
                                  </p:stCondLst>
                                  <p:childTnLst>
                                    <p:animScale>
                                      <p:cBhvr>
                                        <p:cTn id="50" dur="2000" fill="hold"/>
                                        <p:tgtEl>
                                          <p:spTgt spid="31"/>
                                        </p:tgtEl>
                                      </p:cBhvr>
                                      <p:by x="100000" y="50000"/>
                                    </p:animScale>
                                  </p:childTnLst>
                                </p:cTn>
                              </p:par>
                              <p:par>
                                <p:cTn id="51" presetID="6" presetClass="emph" presetSubtype="0" fill="hold" grpId="1" nodeType="withEffect">
                                  <p:stCondLst>
                                    <p:cond delay="0"/>
                                  </p:stCondLst>
                                  <p:childTnLst>
                                    <p:animScale>
                                      <p:cBhvr>
                                        <p:cTn id="52" dur="2000" fill="hold"/>
                                        <p:tgtEl>
                                          <p:spTgt spid="32"/>
                                        </p:tgtEl>
                                      </p:cBhvr>
                                      <p:by x="100000" y="50000"/>
                                    </p:animScale>
                                  </p:childTnLst>
                                </p:cTn>
                              </p:par>
                              <p:par>
                                <p:cTn id="53" presetID="42" presetClass="path" presetSubtype="0" fill="hold" grpId="2" nodeType="withEffect">
                                  <p:stCondLst>
                                    <p:cond delay="0"/>
                                  </p:stCondLst>
                                  <p:childTnLst>
                                    <p:animMotion origin="layout" path="M -4.58333E-6 -7.40741E-7 L 0.06485 -0.03472 " pathEditMode="relative" rAng="0" ptsTypes="AA">
                                      <p:cBhvr>
                                        <p:cTn id="54" dur="2000" fill="hold"/>
                                        <p:tgtEl>
                                          <p:spTgt spid="32"/>
                                        </p:tgtEl>
                                        <p:attrNameLst>
                                          <p:attrName>ppt_x</p:attrName>
                                          <p:attrName>ppt_y</p:attrName>
                                        </p:attrNameLst>
                                      </p:cBhvr>
                                      <p:rCtr x="3242" y="-1736"/>
                                    </p:animMotion>
                                  </p:childTnLst>
                                </p:cTn>
                              </p:par>
                              <p:par>
                                <p:cTn id="55" presetID="42" presetClass="path" presetSubtype="0" fill="hold" nodeType="withEffect">
                                  <p:stCondLst>
                                    <p:cond delay="0"/>
                                  </p:stCondLst>
                                  <p:childTnLst>
                                    <p:animMotion origin="layout" path="M 4.16667E-7 7.40741E-7 L 0.03307 -0.06759 " pathEditMode="relative" rAng="0" ptsTypes="AA">
                                      <p:cBhvr>
                                        <p:cTn id="56" dur="2000" fill="hold"/>
                                        <p:tgtEl>
                                          <p:spTgt spid="33"/>
                                        </p:tgtEl>
                                        <p:attrNameLst>
                                          <p:attrName>ppt_x</p:attrName>
                                          <p:attrName>ppt_y</p:attrName>
                                        </p:attrNameLst>
                                      </p:cBhvr>
                                      <p:rCtr x="1654" y="-3380"/>
                                    </p:animMotion>
                                  </p:childTnLst>
                                </p:cTn>
                              </p:par>
                              <p:par>
                                <p:cTn id="57" presetID="42" presetClass="path" presetSubtype="0" fill="hold" nodeType="withEffect">
                                  <p:stCondLst>
                                    <p:cond delay="0"/>
                                  </p:stCondLst>
                                  <p:childTnLst>
                                    <p:animMotion origin="layout" path="M 2.5E-6 3.7037E-6 L 0.03333 -0.06621 " pathEditMode="relative" rAng="0" ptsTypes="AA">
                                      <p:cBhvr>
                                        <p:cTn id="58" dur="2000" fill="hold"/>
                                        <p:tgtEl>
                                          <p:spTgt spid="34"/>
                                        </p:tgtEl>
                                        <p:attrNameLst>
                                          <p:attrName>ppt_x</p:attrName>
                                          <p:attrName>ppt_y</p:attrName>
                                        </p:attrNameLst>
                                      </p:cBhvr>
                                      <p:rCtr x="1667" y="-3310"/>
                                    </p:animMotion>
                                  </p:childTnLst>
                                </p:cTn>
                              </p:par>
                              <p:par>
                                <p:cTn id="59" presetID="42" presetClass="path" presetSubtype="0" fill="hold" nodeType="withEffect">
                                  <p:stCondLst>
                                    <p:cond delay="0"/>
                                  </p:stCondLst>
                                  <p:childTnLst>
                                    <p:animMotion origin="layout" path="M -2.70833E-6 4.81481E-6 L 0.03295 0.03217 " pathEditMode="relative" rAng="0" ptsTypes="AA">
                                      <p:cBhvr>
                                        <p:cTn id="60" dur="2000" fill="hold"/>
                                        <p:tgtEl>
                                          <p:spTgt spid="36"/>
                                        </p:tgtEl>
                                        <p:attrNameLst>
                                          <p:attrName>ppt_x</p:attrName>
                                          <p:attrName>ppt_y</p:attrName>
                                        </p:attrNameLst>
                                      </p:cBhvr>
                                      <p:rCtr x="1641" y="1597"/>
                                    </p:animMotion>
                                  </p:childTnLst>
                                </p:cTn>
                              </p:par>
                              <p:par>
                                <p:cTn id="61" presetID="42" presetClass="path" presetSubtype="0" fill="hold" nodeType="withEffect">
                                  <p:stCondLst>
                                    <p:cond delay="0"/>
                                  </p:stCondLst>
                                  <p:childTnLst>
                                    <p:animMotion origin="layout" path="M -3.95833E-6 2.22222E-6 L 0.03347 0.03403 " pathEditMode="relative" rAng="0" ptsTypes="AA">
                                      <p:cBhvr>
                                        <p:cTn id="62" dur="2000" fill="hold"/>
                                        <p:tgtEl>
                                          <p:spTgt spid="35"/>
                                        </p:tgtEl>
                                        <p:attrNameLst>
                                          <p:attrName>ppt_x</p:attrName>
                                          <p:attrName>ppt_y</p:attrName>
                                        </p:attrNameLst>
                                      </p:cBhvr>
                                      <p:rCtr x="1667" y="1690"/>
                                    </p:animMotion>
                                  </p:childTnLst>
                                </p:cTn>
                              </p:par>
                              <p:par>
                                <p:cTn id="63" presetID="8" presetClass="emph" presetSubtype="0" fill="hold" nodeType="withEffect">
                                  <p:stCondLst>
                                    <p:cond delay="0"/>
                                  </p:stCondLst>
                                  <p:childTnLst>
                                    <p:animRot by="1800000">
                                      <p:cBhvr>
                                        <p:cTn id="64" dur="2000" fill="hold"/>
                                        <p:tgtEl>
                                          <p:spTgt spid="33"/>
                                        </p:tgtEl>
                                        <p:attrNameLst>
                                          <p:attrName>r</p:attrName>
                                        </p:attrNameLst>
                                      </p:cBhvr>
                                    </p:animRot>
                                  </p:childTnLst>
                                </p:cTn>
                              </p:par>
                              <p:par>
                                <p:cTn id="65" presetID="8" presetClass="emph" presetSubtype="0" fill="hold" nodeType="withEffect">
                                  <p:stCondLst>
                                    <p:cond delay="0"/>
                                  </p:stCondLst>
                                  <p:childTnLst>
                                    <p:animRot by="1800000">
                                      <p:cBhvr>
                                        <p:cTn id="66" dur="2000" fill="hold"/>
                                        <p:tgtEl>
                                          <p:spTgt spid="34"/>
                                        </p:tgtEl>
                                        <p:attrNameLst>
                                          <p:attrName>r</p:attrName>
                                        </p:attrNameLst>
                                      </p:cBhvr>
                                    </p:animRot>
                                  </p:childTnLst>
                                </p:cTn>
                              </p:par>
                              <p:par>
                                <p:cTn id="67" presetID="8" presetClass="emph" presetSubtype="0" fill="hold" nodeType="withEffect">
                                  <p:stCondLst>
                                    <p:cond delay="0"/>
                                  </p:stCondLst>
                                  <p:childTnLst>
                                    <p:animRot by="1800000">
                                      <p:cBhvr>
                                        <p:cTn id="68" dur="2000" fill="hold"/>
                                        <p:tgtEl>
                                          <p:spTgt spid="36"/>
                                        </p:tgtEl>
                                        <p:attrNameLst>
                                          <p:attrName>r</p:attrName>
                                        </p:attrNameLst>
                                      </p:cBhvr>
                                    </p:animRot>
                                  </p:childTnLst>
                                </p:cTn>
                              </p:par>
                              <p:par>
                                <p:cTn id="69" presetID="8" presetClass="emph" presetSubtype="0" fill="hold" nodeType="withEffect">
                                  <p:stCondLst>
                                    <p:cond delay="0"/>
                                  </p:stCondLst>
                                  <p:childTnLst>
                                    <p:animRot by="1800000">
                                      <p:cBhvr>
                                        <p:cTn id="70" dur="2000" fill="hold"/>
                                        <p:tgtEl>
                                          <p:spTgt spid="35"/>
                                        </p:tgtEl>
                                        <p:attrNameLst>
                                          <p:attrName>r</p:attrName>
                                        </p:attrNameLst>
                                      </p:cBhvr>
                                    </p:animRot>
                                  </p:childTnLst>
                                </p:cTn>
                              </p:par>
                              <p:par>
                                <p:cTn id="71" presetID="1" presetClass="entr" presetSubtype="0" fill="hold" grpId="1" nodeType="withEffect">
                                  <p:stCondLst>
                                    <p:cond delay="1500"/>
                                  </p:stCondLst>
                                  <p:childTnLst>
                                    <p:set>
                                      <p:cBhvr>
                                        <p:cTn id="7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3" grpId="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p:bldP spid="30" grpId="1"/>
      <p:bldP spid="31" grpId="0" animBg="1"/>
      <p:bldP spid="31" grpId="1" animBg="1"/>
      <p:bldP spid="32" grpId="0" animBg="1"/>
      <p:bldP spid="32" grpId="1" animBg="1"/>
      <p:bldP spid="32"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火箭工程案例</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阿波羅</a:t>
            </a:r>
            <a:r>
              <a:rPr lang="en-US" altLang="zh-TW" dirty="0">
                <a:latin typeface="微軟正黑體" panose="020B0604030504040204" pitchFamily="34" charset="-120"/>
                <a:ea typeface="微軟正黑體" panose="020B0604030504040204" pitchFamily="34" charset="-120"/>
              </a:rPr>
              <a:t>13</a:t>
            </a:r>
            <a:r>
              <a:rPr lang="zh-TW" altLang="en-US" dirty="0">
                <a:latin typeface="微軟正黑體" panose="020B0604030504040204" pitchFamily="34" charset="-120"/>
                <a:ea typeface="微軟正黑體" panose="020B0604030504040204" pitchFamily="34" charset="-120"/>
              </a:rPr>
              <a:t>號</a:t>
            </a:r>
          </a:p>
        </p:txBody>
      </p:sp>
      <p:sp>
        <p:nvSpPr>
          <p:cNvPr id="4" name="文字方塊 3"/>
          <p:cNvSpPr txBox="1"/>
          <p:nvPr/>
        </p:nvSpPr>
        <p:spPr>
          <a:xfrm>
            <a:off x="1627094" y="6308209"/>
            <a:ext cx="8606118" cy="276999"/>
          </a:xfrm>
          <a:prstGeom prst="rect">
            <a:avLst/>
          </a:prstGeom>
          <a:noFill/>
        </p:spPr>
        <p:txBody>
          <a:bodyPr wrap="square" rtlCol="0">
            <a:spAutoFit/>
          </a:bodyPr>
          <a:lstStyle/>
          <a:p>
            <a:r>
              <a:rPr lang="en-US" altLang="zh-TW" sz="1200" dirty="0">
                <a:hlinkClick r:id="rId2"/>
              </a:rPr>
              <a:t>https://www.youtube.com/watch?v=XLMDSjCzEx8</a:t>
            </a:r>
            <a:endParaRPr lang="zh-TW" altLang="en-US" sz="1200" dirty="0"/>
          </a:p>
        </p:txBody>
      </p:sp>
      <p:pic>
        <p:nvPicPr>
          <p:cNvPr id="5" name="圖片 4"/>
          <p:cNvPicPr>
            <a:picLocks noChangeAspect="1"/>
          </p:cNvPicPr>
          <p:nvPr/>
        </p:nvPicPr>
        <p:blipFill>
          <a:blip r:embed="rId3"/>
          <a:stretch>
            <a:fillRect/>
          </a:stretch>
        </p:blipFill>
        <p:spPr>
          <a:xfrm>
            <a:off x="1194547" y="1705099"/>
            <a:ext cx="9802906" cy="452146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0721" y="1414272"/>
            <a:ext cx="10914972" cy="50786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描述立體的物品，只需要一張圖就夠嗎</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這是一顆球嗎</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p>
        </p:txBody>
      </p:sp>
      <p:sp>
        <p:nvSpPr>
          <p:cNvPr id="19" name="橢圓 18"/>
          <p:cNvSpPr/>
          <p:nvPr/>
        </p:nvSpPr>
        <p:spPr>
          <a:xfrm>
            <a:off x="838200" y="3221045"/>
            <a:ext cx="2207653" cy="210555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1026" name="Picture 2" descr="圓柱_百度百科"/>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412101" y="2088743"/>
            <a:ext cx="4228496" cy="4228496"/>
          </a:xfrm>
          <a:prstGeom prst="rect">
            <a:avLst/>
          </a:prstGeom>
          <a:noFill/>
          <a:extLst>
            <a:ext uri="{909E8E84-426E-40DD-AFC4-6F175D3DCCD1}">
              <a14:hiddenFill xmlns:a14="http://schemas.microsoft.com/office/drawing/2010/main">
                <a:solidFill>
                  <a:srgbClr val="FFFFFF"/>
                </a:solidFill>
              </a14:hiddenFill>
            </a:ext>
          </a:extLst>
        </p:spPr>
      </p:pic>
      <p:sp>
        <p:nvSpPr>
          <p:cNvPr id="21" name="文字方塊 20"/>
          <p:cNvSpPr txBox="1"/>
          <p:nvPr/>
        </p:nvSpPr>
        <p:spPr>
          <a:xfrm>
            <a:off x="8989752" y="5543073"/>
            <a:ext cx="1503609"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圓柱體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椅子</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pic>
        <p:nvPicPr>
          <p:cNvPr id="1030" name="Picture 6" descr="球体- 抖音百科"/>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889" b="89877" l="8479" r="89776">
                        <a14:foregroundMark x1="9227" y1="37778" x2="9476" y2="51852"/>
                        <a14:foregroundMark x1="9476" y1="51852" x2="8728" y2="53086"/>
                        <a14:foregroundMark x1="41397" y1="8889" x2="54613" y2="9136"/>
                      </a14:backgroundRemoval>
                    </a14:imgEffect>
                  </a14:imgLayer>
                </a14:imgProps>
              </a:ext>
              <a:ext uri="{28A0092B-C50C-407E-A947-70E740481C1C}">
                <a14:useLocalDpi xmlns:a14="http://schemas.microsoft.com/office/drawing/2010/main" val="0"/>
              </a:ext>
            </a:extLst>
          </a:blip>
          <a:srcRect/>
          <a:stretch>
            <a:fillRect/>
          </a:stretch>
        </p:blipFill>
        <p:spPr bwMode="auto">
          <a:xfrm>
            <a:off x="4371068" y="2911778"/>
            <a:ext cx="2697178" cy="2724083"/>
          </a:xfrm>
          <a:prstGeom prst="rect">
            <a:avLst/>
          </a:prstGeom>
          <a:noFill/>
          <a:extLst>
            <a:ext uri="{909E8E84-426E-40DD-AFC4-6F175D3DCCD1}">
              <a14:hiddenFill xmlns:a14="http://schemas.microsoft.com/office/drawing/2010/main">
                <a:solidFill>
                  <a:srgbClr val="FFFFFF"/>
                </a:solidFill>
              </a14:hiddenFill>
            </a:ext>
          </a:extLst>
        </p:spPr>
      </p:pic>
      <p:sp>
        <p:nvSpPr>
          <p:cNvPr id="23" name="等於 22"/>
          <p:cNvSpPr/>
          <p:nvPr/>
        </p:nvSpPr>
        <p:spPr>
          <a:xfrm>
            <a:off x="3389709" y="3982437"/>
            <a:ext cx="637504" cy="582769"/>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latin typeface="微軟正黑體" panose="020B0604030504040204" pitchFamily="34" charset="-120"/>
              <a:ea typeface="微軟正黑體" panose="020B0604030504040204" pitchFamily="34" charset="-120"/>
            </a:endParaRPr>
          </a:p>
        </p:txBody>
      </p:sp>
      <p:sp>
        <p:nvSpPr>
          <p:cNvPr id="25" name="文字方塊 24"/>
          <p:cNvSpPr txBox="1"/>
          <p:nvPr/>
        </p:nvSpPr>
        <p:spPr>
          <a:xfrm>
            <a:off x="3531376" y="3381285"/>
            <a:ext cx="354169" cy="646331"/>
          </a:xfrm>
          <a:prstGeom prst="rect">
            <a:avLst/>
          </a:prstGeom>
          <a:noFill/>
        </p:spPr>
        <p:txBody>
          <a:bodyPr wrap="square" rtlCol="0">
            <a:spAutoFit/>
          </a:bodyPr>
          <a:lstStyle/>
          <a:p>
            <a:r>
              <a:rPr lang="en-US" altLang="zh-TW" sz="3600" dirty="0">
                <a:latin typeface="微軟正黑體" panose="020B0604030504040204" pitchFamily="34" charset="-120"/>
                <a:ea typeface="微軟正黑體" panose="020B0604030504040204" pitchFamily="34" charset="-120"/>
              </a:rPr>
              <a:t>?</a:t>
            </a:r>
            <a:endParaRPr lang="zh-TW" altLang="en-US" sz="3600" dirty="0">
              <a:latin typeface="微軟正黑體" panose="020B0604030504040204" pitchFamily="34" charset="-120"/>
              <a:ea typeface="微軟正黑體" panose="020B0604030504040204" pitchFamily="34" charset="-120"/>
            </a:endParaRPr>
          </a:p>
        </p:txBody>
      </p:sp>
      <p:pic>
        <p:nvPicPr>
          <p:cNvPr id="1032" name="Picture 8" descr="卡通眼夹艺术-眼睛PNG图片素材下载_图片编号997186-PNG素材网"/>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9778" b="89778" l="4000" r="97778">
                        <a14:foregroundMark x1="7556" y1="24000" x2="7556" y2="28000"/>
                        <a14:foregroundMark x1="4444" y1="34667" x2="4000" y2="48444"/>
                        <a14:foregroundMark x1="59111" y1="66222" x2="65778" y2="64889"/>
                        <a14:foregroundMark x1="90222" y1="68889" x2="96889" y2="46222"/>
                        <a14:foregroundMark x1="96889" y1="46222" x2="92444" y2="24444"/>
                        <a14:foregroundMark x1="92444" y1="24444" x2="92000" y2="24000"/>
                        <a14:foregroundMark x1="96444" y1="36000" x2="97778" y2="46667"/>
                      </a14:backgroundRemoval>
                    </a14:imgEffect>
                  </a14:imgLayer>
                </a14:imgProps>
              </a:ext>
              <a:ext uri="{28A0092B-C50C-407E-A947-70E740481C1C}">
                <a14:useLocalDpi xmlns:a14="http://schemas.microsoft.com/office/drawing/2010/main" val="0"/>
              </a:ext>
            </a:extLst>
          </a:blip>
          <a:srcRect/>
          <a:stretch>
            <a:fillRect/>
          </a:stretch>
        </p:blipFill>
        <p:spPr bwMode="auto">
          <a:xfrm>
            <a:off x="9073764" y="1414272"/>
            <a:ext cx="729199" cy="729199"/>
          </a:xfrm>
          <a:prstGeom prst="rect">
            <a:avLst/>
          </a:prstGeom>
          <a:noFill/>
          <a:extLst>
            <a:ext uri="{909E8E84-426E-40DD-AFC4-6F175D3DCCD1}">
              <a14:hiddenFill xmlns:a14="http://schemas.microsoft.com/office/drawing/2010/main">
                <a:solidFill>
                  <a:srgbClr val="FFFFFF"/>
                </a:solidFill>
              </a14:hiddenFill>
            </a:ext>
          </a:extLst>
        </p:spPr>
      </p:pic>
      <p:sp>
        <p:nvSpPr>
          <p:cNvPr id="26" name="文字方塊 25"/>
          <p:cNvSpPr txBox="1"/>
          <p:nvPr/>
        </p:nvSpPr>
        <p:spPr>
          <a:xfrm>
            <a:off x="6980630" y="2379284"/>
            <a:ext cx="1307206"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還是</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cxnSp>
        <p:nvCxnSpPr>
          <p:cNvPr id="28" name="直線單箭頭接點 27"/>
          <p:cNvCxnSpPr/>
          <p:nvPr/>
        </p:nvCxnSpPr>
        <p:spPr>
          <a:xfrm>
            <a:off x="9402948" y="2211991"/>
            <a:ext cx="0" cy="67931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10721" y="1414272"/>
            <a:ext cx="10964591" cy="50786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再多給一張從側面看的圖呢</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從上面看</a:t>
            </a:r>
            <a:endParaRPr lang="en-US" altLang="zh-TW" dirty="0">
              <a:latin typeface="微軟正黑體" panose="020B0604030504040204" pitchFamily="34" charset="-120"/>
              <a:ea typeface="微軟正黑體" panose="020B0604030504040204" pitchFamily="34" charset="-120"/>
            </a:endParaRPr>
          </a:p>
          <a:p>
            <a:pPr marL="0" indent="0">
              <a:buNone/>
            </a:pPr>
            <a:endParaRPr lang="en-US" altLang="zh-TW" dirty="0">
              <a:latin typeface="微軟正黑體" panose="020B0604030504040204" pitchFamily="34" charset="-120"/>
              <a:ea typeface="微軟正黑體" panose="020B0604030504040204" pitchFamily="34" charset="-120"/>
            </a:endParaRPr>
          </a:p>
          <a:p>
            <a:pPr marL="0" indent="0">
              <a:buNone/>
            </a:pPr>
            <a:r>
              <a:rPr lang="zh-TW" altLang="en-US" dirty="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a:p>
            <a:pPr marL="0" indent="0">
              <a:buNone/>
            </a:pPr>
            <a:r>
              <a:rPr lang="zh-TW" altLang="en-US" dirty="0">
                <a:latin typeface="微軟正黑體" panose="020B0604030504040204" pitchFamily="34" charset="-120"/>
                <a:ea typeface="微軟正黑體" panose="020B0604030504040204" pitchFamily="34" charset="-120"/>
              </a:rPr>
              <a:t>從側面看</a:t>
            </a:r>
          </a:p>
        </p:txBody>
      </p:sp>
      <p:sp>
        <p:nvSpPr>
          <p:cNvPr id="19" name="橢圓 18"/>
          <p:cNvSpPr/>
          <p:nvPr/>
        </p:nvSpPr>
        <p:spPr>
          <a:xfrm>
            <a:off x="2588654" y="2097260"/>
            <a:ext cx="1653544" cy="15736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1026" name="Picture 2" descr="圓柱_百度百科"/>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175046" y="1556627"/>
            <a:ext cx="4228496" cy="42284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球体- 抖音百科"/>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889" b="89877" l="8479" r="89776">
                        <a14:foregroundMark x1="9227" y1="37778" x2="9476" y2="51852"/>
                        <a14:foregroundMark x1="9476" y1="51852" x2="8728" y2="53086"/>
                        <a14:foregroundMark x1="41397" y1="8889" x2="54613" y2="9136"/>
                      </a14:backgroundRemoval>
                    </a14:imgEffect>
                  </a14:imgLayer>
                </a14:imgProps>
              </a:ext>
              <a:ext uri="{28A0092B-C50C-407E-A947-70E740481C1C}">
                <a14:useLocalDpi xmlns:a14="http://schemas.microsoft.com/office/drawing/2010/main" val="0"/>
              </a:ext>
            </a:extLst>
          </a:blip>
          <a:srcRect/>
          <a:stretch>
            <a:fillRect/>
          </a:stretch>
        </p:blipFill>
        <p:spPr bwMode="auto">
          <a:xfrm>
            <a:off x="6798289" y="2749895"/>
            <a:ext cx="2076373" cy="2097085"/>
          </a:xfrm>
          <a:prstGeom prst="rect">
            <a:avLst/>
          </a:prstGeom>
          <a:noFill/>
          <a:extLst>
            <a:ext uri="{909E8E84-426E-40DD-AFC4-6F175D3DCCD1}">
              <a14:hiddenFill xmlns:a14="http://schemas.microsoft.com/office/drawing/2010/main">
                <a:solidFill>
                  <a:srgbClr val="FFFFFF"/>
                </a:solidFill>
              </a14:hiddenFill>
            </a:ext>
          </a:extLst>
        </p:spPr>
      </p:pic>
      <p:sp>
        <p:nvSpPr>
          <p:cNvPr id="23" name="等於 22"/>
          <p:cNvSpPr/>
          <p:nvPr/>
        </p:nvSpPr>
        <p:spPr>
          <a:xfrm>
            <a:off x="5347290" y="3429000"/>
            <a:ext cx="637504" cy="582769"/>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latin typeface="微軟正黑體" panose="020B0604030504040204" pitchFamily="34" charset="-120"/>
              <a:ea typeface="微軟正黑體" panose="020B0604030504040204" pitchFamily="34" charset="-120"/>
            </a:endParaRPr>
          </a:p>
        </p:txBody>
      </p:sp>
      <p:sp>
        <p:nvSpPr>
          <p:cNvPr id="25" name="文字方塊 24"/>
          <p:cNvSpPr txBox="1"/>
          <p:nvPr/>
        </p:nvSpPr>
        <p:spPr>
          <a:xfrm>
            <a:off x="5488957" y="2884067"/>
            <a:ext cx="354169" cy="646331"/>
          </a:xfrm>
          <a:prstGeom prst="rect">
            <a:avLst/>
          </a:prstGeom>
          <a:noFill/>
        </p:spPr>
        <p:txBody>
          <a:bodyPr wrap="square" rtlCol="0">
            <a:spAutoFit/>
          </a:bodyPr>
          <a:lstStyle/>
          <a:p>
            <a:r>
              <a:rPr lang="en-US" altLang="zh-TW" sz="3600" dirty="0">
                <a:latin typeface="微軟正黑體" panose="020B0604030504040204" pitchFamily="34" charset="-120"/>
                <a:ea typeface="微軟正黑體" panose="020B0604030504040204" pitchFamily="34" charset="-120"/>
              </a:rPr>
              <a:t>?</a:t>
            </a:r>
            <a:endParaRPr lang="zh-TW" altLang="en-US" sz="3600" dirty="0">
              <a:latin typeface="微軟正黑體" panose="020B0604030504040204" pitchFamily="34" charset="-120"/>
              <a:ea typeface="微軟正黑體" panose="020B0604030504040204" pitchFamily="34" charset="-120"/>
            </a:endParaRPr>
          </a:p>
        </p:txBody>
      </p:sp>
      <p:sp>
        <p:nvSpPr>
          <p:cNvPr id="4" name="矩形 3"/>
          <p:cNvSpPr/>
          <p:nvPr/>
        </p:nvSpPr>
        <p:spPr>
          <a:xfrm>
            <a:off x="2653048" y="4318470"/>
            <a:ext cx="1589149" cy="18584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5" name="矩形 4"/>
          <p:cNvSpPr/>
          <p:nvPr/>
        </p:nvSpPr>
        <p:spPr>
          <a:xfrm>
            <a:off x="9111803" y="2150772"/>
            <a:ext cx="2176529" cy="32325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通常需要幾張圖呢</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簡單</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對稱</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的物體或許</a:t>
            </a:r>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張就夠了。</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複雜的物體則需要</a:t>
            </a:r>
            <a:r>
              <a:rPr lang="en-US" altLang="zh-TW" dirty="0">
                <a:latin typeface="微軟正黑體" panose="020B0604030504040204" pitchFamily="34" charset="-120"/>
                <a:ea typeface="微軟正黑體" panose="020B0604030504040204" pitchFamily="34" charset="-120"/>
              </a:rPr>
              <a:t>3</a:t>
            </a:r>
            <a:r>
              <a:rPr lang="zh-TW" altLang="en-US" dirty="0">
                <a:latin typeface="微軟正黑體" panose="020B0604030504040204" pitchFamily="34" charset="-120"/>
                <a:ea typeface="微軟正黑體" panose="020B0604030504040204" pitchFamily="34" charset="-120"/>
              </a:rPr>
              <a:t>張。</a:t>
            </a:r>
            <a:endParaRPr lang="en-US" altLang="zh-TW" dirty="0">
              <a:latin typeface="微軟正黑體" panose="020B0604030504040204" pitchFamily="34" charset="-120"/>
              <a:ea typeface="微軟正黑體" panose="020B0604030504040204" pitchFamily="34" charset="-120"/>
            </a:endParaRPr>
          </a:p>
          <a:p>
            <a:r>
              <a:rPr lang="zh-TW" altLang="en-US" b="1" dirty="0">
                <a:solidFill>
                  <a:schemeClr val="accent1"/>
                </a:solidFill>
                <a:latin typeface="微軟正黑體" panose="020B0604030504040204" pitchFamily="34" charset="-120"/>
                <a:ea typeface="微軟正黑體" panose="020B0604030504040204" pitchFamily="34" charset="-120"/>
              </a:rPr>
              <a:t>三視圖</a:t>
            </a:r>
          </a:p>
        </p:txBody>
      </p:sp>
      <p:pic>
        <p:nvPicPr>
          <p:cNvPr id="2050" name="Picture 2" descr="基礎】立體模型的三視圖| 數學| 均一教育平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7379" y="2601035"/>
            <a:ext cx="3717242" cy="319682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828429" y="1232126"/>
            <a:ext cx="624625" cy="560231"/>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6" name="矩形 5"/>
          <p:cNvSpPr/>
          <p:nvPr/>
        </p:nvSpPr>
        <p:spPr>
          <a:xfrm>
            <a:off x="7828427" y="1807382"/>
            <a:ext cx="624625" cy="560231"/>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7" name="矩形 6"/>
          <p:cNvSpPr/>
          <p:nvPr/>
        </p:nvSpPr>
        <p:spPr>
          <a:xfrm>
            <a:off x="7828426" y="2382638"/>
            <a:ext cx="624625" cy="560231"/>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8" name="矩形 7"/>
          <p:cNvSpPr/>
          <p:nvPr/>
        </p:nvSpPr>
        <p:spPr>
          <a:xfrm>
            <a:off x="8465936" y="2382637"/>
            <a:ext cx="624625" cy="560231"/>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9" name="矩形 8"/>
          <p:cNvSpPr/>
          <p:nvPr/>
        </p:nvSpPr>
        <p:spPr>
          <a:xfrm>
            <a:off x="9101155" y="2382637"/>
            <a:ext cx="624625" cy="560231"/>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0" name="矩形 9"/>
          <p:cNvSpPr/>
          <p:nvPr/>
        </p:nvSpPr>
        <p:spPr>
          <a:xfrm>
            <a:off x="1638438" y="4090160"/>
            <a:ext cx="624625" cy="560231"/>
          </a:xfrm>
          <a:prstGeom prst="rect">
            <a:avLst/>
          </a:prstGeom>
          <a:solidFill>
            <a:schemeClr val="bg2">
              <a:lumMod val="5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1" name="矩形 10"/>
          <p:cNvSpPr/>
          <p:nvPr/>
        </p:nvSpPr>
        <p:spPr>
          <a:xfrm>
            <a:off x="1638436" y="4665416"/>
            <a:ext cx="624625" cy="560231"/>
          </a:xfrm>
          <a:prstGeom prst="rect">
            <a:avLst/>
          </a:prstGeom>
          <a:solidFill>
            <a:schemeClr val="bg2">
              <a:lumMod val="5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2" name="矩形 11"/>
          <p:cNvSpPr/>
          <p:nvPr/>
        </p:nvSpPr>
        <p:spPr>
          <a:xfrm>
            <a:off x="1638435" y="5240672"/>
            <a:ext cx="624625" cy="560231"/>
          </a:xfrm>
          <a:prstGeom prst="rect">
            <a:avLst/>
          </a:prstGeom>
          <a:solidFill>
            <a:schemeClr val="bg2">
              <a:lumMod val="5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3" name="矩形 12"/>
          <p:cNvSpPr/>
          <p:nvPr/>
        </p:nvSpPr>
        <p:spPr>
          <a:xfrm>
            <a:off x="2275945" y="5240671"/>
            <a:ext cx="624625" cy="560231"/>
          </a:xfrm>
          <a:prstGeom prst="rect">
            <a:avLst/>
          </a:prstGeom>
          <a:solidFill>
            <a:schemeClr val="bg2">
              <a:lumMod val="5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4" name="矩形 13"/>
          <p:cNvSpPr/>
          <p:nvPr/>
        </p:nvSpPr>
        <p:spPr>
          <a:xfrm>
            <a:off x="2911164" y="5240671"/>
            <a:ext cx="624625" cy="560231"/>
          </a:xfrm>
          <a:prstGeom prst="rect">
            <a:avLst/>
          </a:prstGeom>
          <a:solidFill>
            <a:schemeClr val="bg2">
              <a:lumMod val="5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5" name="矩形 14"/>
          <p:cNvSpPr/>
          <p:nvPr/>
        </p:nvSpPr>
        <p:spPr>
          <a:xfrm>
            <a:off x="9096998" y="1810076"/>
            <a:ext cx="624625" cy="560231"/>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6" name="矩形 15"/>
          <p:cNvSpPr/>
          <p:nvPr/>
        </p:nvSpPr>
        <p:spPr>
          <a:xfrm>
            <a:off x="9097000" y="1240711"/>
            <a:ext cx="624625" cy="560231"/>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7" name="矩形 16"/>
          <p:cNvSpPr/>
          <p:nvPr/>
        </p:nvSpPr>
        <p:spPr>
          <a:xfrm>
            <a:off x="8331013" y="4665190"/>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8" name="矩形 17"/>
          <p:cNvSpPr/>
          <p:nvPr/>
        </p:nvSpPr>
        <p:spPr>
          <a:xfrm>
            <a:off x="8331014" y="5225647"/>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9" name="矩形 18"/>
          <p:cNvSpPr/>
          <p:nvPr/>
        </p:nvSpPr>
        <p:spPr>
          <a:xfrm>
            <a:off x="8331013" y="5800903"/>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0" name="矩形 19"/>
          <p:cNvSpPr/>
          <p:nvPr/>
        </p:nvSpPr>
        <p:spPr>
          <a:xfrm>
            <a:off x="8968523" y="5800902"/>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1" name="矩形 20"/>
          <p:cNvSpPr/>
          <p:nvPr/>
        </p:nvSpPr>
        <p:spPr>
          <a:xfrm>
            <a:off x="9603742" y="5800902"/>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2" name="矩形 21"/>
          <p:cNvSpPr/>
          <p:nvPr/>
        </p:nvSpPr>
        <p:spPr>
          <a:xfrm>
            <a:off x="9599585" y="5228341"/>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3" name="矩形 22"/>
          <p:cNvSpPr/>
          <p:nvPr/>
        </p:nvSpPr>
        <p:spPr>
          <a:xfrm>
            <a:off x="9599587" y="4658976"/>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31" name="矩形 30"/>
          <p:cNvSpPr/>
          <p:nvPr/>
        </p:nvSpPr>
        <p:spPr>
          <a:xfrm>
            <a:off x="8968523" y="5237632"/>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32" name="矩形 31"/>
          <p:cNvSpPr/>
          <p:nvPr/>
        </p:nvSpPr>
        <p:spPr>
          <a:xfrm>
            <a:off x="8968523" y="4665415"/>
            <a:ext cx="624625" cy="560231"/>
          </a:xfrm>
          <a:prstGeom prst="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5" name="文字方塊 4"/>
          <p:cNvSpPr txBox="1"/>
          <p:nvPr/>
        </p:nvSpPr>
        <p:spPr>
          <a:xfrm>
            <a:off x="1963633" y="5991801"/>
            <a:ext cx="1034069" cy="369332"/>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rPr>
              <a:t>前視圖</a:t>
            </a:r>
          </a:p>
        </p:txBody>
      </p:sp>
      <p:sp>
        <p:nvSpPr>
          <p:cNvPr id="34" name="文字方塊 33"/>
          <p:cNvSpPr txBox="1"/>
          <p:nvPr/>
        </p:nvSpPr>
        <p:spPr>
          <a:xfrm>
            <a:off x="10490515" y="5840899"/>
            <a:ext cx="1034069" cy="369332"/>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rPr>
              <a:t>右視圖</a:t>
            </a:r>
          </a:p>
        </p:txBody>
      </p:sp>
      <p:sp>
        <p:nvSpPr>
          <p:cNvPr id="35" name="文字方塊 34"/>
          <p:cNvSpPr txBox="1"/>
          <p:nvPr/>
        </p:nvSpPr>
        <p:spPr>
          <a:xfrm>
            <a:off x="8348324" y="654896"/>
            <a:ext cx="1034069" cy="369332"/>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rPr>
              <a:t>上視圖</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What is machine ??</a:t>
            </a:r>
            <a:endParaRPr lang="zh-TW" altLang="en-US" dirty="0"/>
          </a:p>
        </p:txBody>
      </p:sp>
      <p:sp>
        <p:nvSpPr>
          <p:cNvPr id="3" name="內容版面配置區 2"/>
          <p:cNvSpPr>
            <a:spLocks noGrp="1"/>
          </p:cNvSpPr>
          <p:nvPr>
            <p:ph idx="1"/>
          </p:nvPr>
        </p:nvSpPr>
        <p:spPr/>
        <p:txBody>
          <a:bodyPr/>
          <a:lstStyle/>
          <a:p>
            <a:r>
              <a:rPr lang="zh-TW" altLang="en-US" dirty="0"/>
              <a:t>我覺得機器是</a:t>
            </a:r>
            <a:r>
              <a:rPr lang="en-US" altLang="zh-TW" dirty="0"/>
              <a:t>…(</a:t>
            </a:r>
            <a:r>
              <a:rPr lang="zh-TW" altLang="en-US" dirty="0"/>
              <a:t>學習單</a:t>
            </a:r>
            <a:r>
              <a:rPr lang="en-US" altLang="zh-TW" dirty="0"/>
              <a:t>)</a:t>
            </a:r>
            <a:endParaRPr lang="zh-TW" altLang="en-US" dirty="0"/>
          </a:p>
        </p:txBody>
      </p:sp>
      <p:sp>
        <p:nvSpPr>
          <p:cNvPr id="4" name="矩形: 圓角 3"/>
          <p:cNvSpPr/>
          <p:nvPr/>
        </p:nvSpPr>
        <p:spPr>
          <a:xfrm>
            <a:off x="1100663" y="2726267"/>
            <a:ext cx="3327902" cy="958227"/>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chemeClr val="tx1">
                    <a:lumMod val="75000"/>
                    <a:lumOff val="25000"/>
                  </a:schemeClr>
                </a:solidFill>
                <a:latin typeface="微軟正黑體" panose="020B0604030504040204" pitchFamily="34" charset="-120"/>
                <a:ea typeface="微軟正黑體" panose="020B0604030504040204" pitchFamily="34" charset="-120"/>
              </a:rPr>
              <a:t>能量轉換</a:t>
            </a:r>
          </a:p>
        </p:txBody>
      </p:sp>
      <p:sp>
        <p:nvSpPr>
          <p:cNvPr id="5" name="矩形: 圓角 4"/>
          <p:cNvSpPr/>
          <p:nvPr/>
        </p:nvSpPr>
        <p:spPr>
          <a:xfrm>
            <a:off x="3365499" y="3820053"/>
            <a:ext cx="3327902" cy="958227"/>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chemeClr val="tx1">
                    <a:lumMod val="75000"/>
                    <a:lumOff val="25000"/>
                  </a:schemeClr>
                </a:solidFill>
                <a:latin typeface="微軟正黑體" panose="020B0604030504040204" pitchFamily="34" charset="-120"/>
                <a:ea typeface="微軟正黑體" panose="020B0604030504040204" pitchFamily="34" charset="-120"/>
              </a:rPr>
              <a:t>人類設計的工具</a:t>
            </a:r>
          </a:p>
        </p:txBody>
      </p:sp>
      <p:sp>
        <p:nvSpPr>
          <p:cNvPr id="6" name="矩形: 圓角 5"/>
          <p:cNvSpPr/>
          <p:nvPr/>
        </p:nvSpPr>
        <p:spPr>
          <a:xfrm>
            <a:off x="6170144" y="2879725"/>
            <a:ext cx="3327902" cy="958227"/>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chemeClr val="tx1">
                    <a:lumMod val="75000"/>
                    <a:lumOff val="25000"/>
                  </a:schemeClr>
                </a:solidFill>
                <a:latin typeface="微軟正黑體" panose="020B0604030504040204" pitchFamily="34" charset="-120"/>
                <a:ea typeface="微軟正黑體" panose="020B0604030504040204" pitchFamily="34" charset="-120"/>
              </a:rPr>
              <a:t>省時省力</a:t>
            </a:r>
          </a:p>
        </p:txBody>
      </p:sp>
      <p:sp>
        <p:nvSpPr>
          <p:cNvPr id="7" name="矩形: 圓角 6"/>
          <p:cNvSpPr/>
          <p:nvPr/>
        </p:nvSpPr>
        <p:spPr>
          <a:xfrm>
            <a:off x="1642530" y="5318390"/>
            <a:ext cx="3327902" cy="958227"/>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chemeClr val="tx1">
                    <a:lumMod val="75000"/>
                    <a:lumOff val="25000"/>
                  </a:schemeClr>
                </a:solidFill>
                <a:latin typeface="微軟正黑體" panose="020B0604030504040204" pitchFamily="34" charset="-120"/>
                <a:ea typeface="微軟正黑體" panose="020B0604030504040204" pitchFamily="34" charset="-120"/>
              </a:rPr>
              <a:t>連桿、凸輪、齒輪</a:t>
            </a:r>
          </a:p>
        </p:txBody>
      </p:sp>
      <p:sp>
        <p:nvSpPr>
          <p:cNvPr id="8" name="矩形: 圓角 7"/>
          <p:cNvSpPr/>
          <p:nvPr/>
        </p:nvSpPr>
        <p:spPr>
          <a:xfrm>
            <a:off x="6434665" y="4334933"/>
            <a:ext cx="3327902" cy="958227"/>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chemeClr val="tx1">
                    <a:lumMod val="75000"/>
                    <a:lumOff val="25000"/>
                  </a:schemeClr>
                </a:solidFill>
                <a:latin typeface="微軟正黑體" panose="020B0604030504040204" pitchFamily="34" charset="-120"/>
                <a:ea typeface="微軟正黑體" panose="020B0604030504040204" pitchFamily="34" charset="-120"/>
              </a:rPr>
              <a:t>增強效率</a:t>
            </a:r>
          </a:p>
        </p:txBody>
      </p:sp>
      <p:sp>
        <p:nvSpPr>
          <p:cNvPr id="9" name="矩形: 圓角 8"/>
          <p:cNvSpPr/>
          <p:nvPr/>
        </p:nvSpPr>
        <p:spPr>
          <a:xfrm>
            <a:off x="8788404" y="3468686"/>
            <a:ext cx="3327902" cy="958227"/>
          </a:xfrm>
          <a:prstGeom prst="roundRect">
            <a:avLst/>
          </a:prstGeom>
          <a:solidFill>
            <a:schemeClr val="accent3">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a:solidFill>
                  <a:schemeClr val="tx1">
                    <a:lumMod val="75000"/>
                    <a:lumOff val="25000"/>
                  </a:schemeClr>
                </a:solidFill>
                <a:latin typeface="微軟正黑體" panose="020B0604030504040204" pitchFamily="34" charset="-120"/>
                <a:ea typeface="微軟正黑體" panose="020B0604030504040204" pitchFamily="34" charset="-120"/>
              </a:rPr>
              <a:t>自動化操作</a:t>
            </a:r>
            <a:endParaRPr lang="zh-TW" altLang="en-US" sz="28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三視圖畫法</a:t>
            </a:r>
          </a:p>
        </p:txBody>
      </p:sp>
      <p:pic>
        <p:nvPicPr>
          <p:cNvPr id="7" name="內容版面配置區 6"/>
          <p:cNvPicPr>
            <a:picLocks noGrp="1" noChangeAspect="1"/>
          </p:cNvPicPr>
          <p:nvPr>
            <p:ph idx="1"/>
          </p:nvPr>
        </p:nvPicPr>
        <p:blipFill>
          <a:blip r:embed="rId2"/>
          <a:stretch>
            <a:fillRect/>
          </a:stretch>
        </p:blipFill>
        <p:spPr>
          <a:xfrm>
            <a:off x="4848310" y="1627731"/>
            <a:ext cx="6797381" cy="4351338"/>
          </a:xfrm>
        </p:spPr>
      </p:pic>
      <p:grpSp>
        <p:nvGrpSpPr>
          <p:cNvPr id="25" name="群組 24"/>
          <p:cNvGrpSpPr/>
          <p:nvPr/>
        </p:nvGrpSpPr>
        <p:grpSpPr>
          <a:xfrm>
            <a:off x="4679671" y="1824735"/>
            <a:ext cx="6896766" cy="4192045"/>
            <a:chOff x="387636" y="2089267"/>
            <a:chExt cx="6896766" cy="4192045"/>
          </a:xfrm>
        </p:grpSpPr>
        <p:sp>
          <p:nvSpPr>
            <p:cNvPr id="10" name="矩形 9"/>
            <p:cNvSpPr/>
            <p:nvPr/>
          </p:nvSpPr>
          <p:spPr>
            <a:xfrm>
              <a:off x="2178205" y="3486615"/>
              <a:ext cx="1657815" cy="139761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178204" y="4883693"/>
              <a:ext cx="1657815" cy="139761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2178204" y="2089267"/>
              <a:ext cx="1657815" cy="139761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836019" y="3486074"/>
              <a:ext cx="1790567" cy="139761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626587" y="3486617"/>
              <a:ext cx="1657815" cy="139761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387636" y="3488732"/>
              <a:ext cx="1790567" cy="139761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p:cNvGrpSpPr/>
          <p:nvPr/>
        </p:nvGrpSpPr>
        <p:grpSpPr>
          <a:xfrm>
            <a:off x="546309" y="3803400"/>
            <a:ext cx="3330986" cy="2599959"/>
            <a:chOff x="7420735" y="163550"/>
            <a:chExt cx="3330986" cy="2599959"/>
          </a:xfrm>
        </p:grpSpPr>
        <p:pic>
          <p:nvPicPr>
            <p:cNvPr id="9" name="圖片 8"/>
            <p:cNvPicPr>
              <a:picLocks noChangeAspect="1"/>
            </p:cNvPicPr>
            <p:nvPr/>
          </p:nvPicPr>
          <p:blipFill>
            <a:blip r:embed="rId3"/>
            <a:stretch>
              <a:fillRect/>
            </a:stretch>
          </p:blipFill>
          <p:spPr>
            <a:xfrm>
              <a:off x="8074646" y="163550"/>
              <a:ext cx="2677075" cy="2291576"/>
            </a:xfrm>
            <a:prstGeom prst="rect">
              <a:avLst/>
            </a:prstGeom>
          </p:spPr>
        </p:pic>
        <p:cxnSp>
          <p:nvCxnSpPr>
            <p:cNvPr id="17" name="直線單箭頭接點 16"/>
            <p:cNvCxnSpPr/>
            <p:nvPr/>
          </p:nvCxnSpPr>
          <p:spPr>
            <a:xfrm flipV="1">
              <a:off x="7782396" y="1553795"/>
              <a:ext cx="558800" cy="368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直線單箭頭接點 18"/>
            <p:cNvCxnSpPr/>
            <p:nvPr/>
          </p:nvCxnSpPr>
          <p:spPr>
            <a:xfrm flipV="1">
              <a:off x="8211136" y="1712139"/>
              <a:ext cx="558800" cy="368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直線單箭頭接點 19"/>
            <p:cNvCxnSpPr/>
            <p:nvPr/>
          </p:nvCxnSpPr>
          <p:spPr>
            <a:xfrm flipV="1">
              <a:off x="8627026" y="2022369"/>
              <a:ext cx="558800" cy="368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22" name="圖形 21" descr="眼睛 以實心填滿"/>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0735" y="1849109"/>
              <a:ext cx="914400" cy="914400"/>
            </a:xfrm>
            <a:prstGeom prst="rect">
              <a:avLst/>
            </a:prstGeom>
          </p:spPr>
        </p:pic>
      </p:grpSp>
      <p:sp>
        <p:nvSpPr>
          <p:cNvPr id="26" name="文字方塊 25"/>
          <p:cNvSpPr txBox="1"/>
          <p:nvPr/>
        </p:nvSpPr>
        <p:spPr>
          <a:xfrm>
            <a:off x="6415821" y="3234692"/>
            <a:ext cx="901268" cy="369332"/>
          </a:xfrm>
          <a:prstGeom prst="rect">
            <a:avLst/>
          </a:prstGeom>
          <a:noFill/>
        </p:spPr>
        <p:txBody>
          <a:bodyPr wrap="square" rtlCol="0">
            <a:spAutoFit/>
          </a:bodyPr>
          <a:lstStyle/>
          <a:p>
            <a:r>
              <a:rPr lang="zh-TW" altLang="en-US" b="1">
                <a:solidFill>
                  <a:schemeClr val="accent1"/>
                </a:solidFill>
                <a:latin typeface="微軟正黑體" panose="020B0604030504040204" pitchFamily="34" charset="-120"/>
                <a:ea typeface="微軟正黑體" panose="020B0604030504040204" pitchFamily="34" charset="-120"/>
              </a:rPr>
              <a:t>前視圖</a:t>
            </a:r>
          </a:p>
        </p:txBody>
      </p:sp>
      <p:sp>
        <p:nvSpPr>
          <p:cNvPr id="27" name="文字方塊 26"/>
          <p:cNvSpPr txBox="1"/>
          <p:nvPr/>
        </p:nvSpPr>
        <p:spPr>
          <a:xfrm>
            <a:off x="6397662" y="1697583"/>
            <a:ext cx="1266788" cy="368300"/>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sym typeface="+mn-ea"/>
              </a:rPr>
              <a:t>上</a:t>
            </a:r>
            <a:r>
              <a:rPr lang="en-US" altLang="zh-TW" b="1" dirty="0">
                <a:solidFill>
                  <a:schemeClr val="accent1"/>
                </a:solidFill>
                <a:latin typeface="微軟正黑體" panose="020B0604030504040204" pitchFamily="34" charset="-120"/>
                <a:ea typeface="微軟正黑體" panose="020B0604030504040204" pitchFamily="34" charset="-120"/>
              </a:rPr>
              <a:t>(</a:t>
            </a:r>
            <a:r>
              <a:rPr lang="zh-TW" altLang="en-US" b="1" dirty="0">
                <a:solidFill>
                  <a:schemeClr val="accent1"/>
                </a:solidFill>
                <a:latin typeface="微軟正黑體" panose="020B0604030504040204" pitchFamily="34" charset="-120"/>
                <a:ea typeface="微軟正黑體" panose="020B0604030504040204" pitchFamily="34" charset="-120"/>
                <a:sym typeface="+mn-ea"/>
              </a:rPr>
              <a:t>俯</a:t>
            </a:r>
            <a:r>
              <a:rPr lang="en-US" altLang="zh-TW" b="1" dirty="0">
                <a:solidFill>
                  <a:schemeClr val="accent1"/>
                </a:solidFill>
                <a:latin typeface="微軟正黑體" panose="020B0604030504040204" pitchFamily="34" charset="-120"/>
                <a:ea typeface="微軟正黑體" panose="020B0604030504040204" pitchFamily="34" charset="-120"/>
              </a:rPr>
              <a:t>)</a:t>
            </a:r>
            <a:r>
              <a:rPr lang="zh-TW" altLang="en-US" b="1" dirty="0">
                <a:solidFill>
                  <a:schemeClr val="accent1"/>
                </a:solidFill>
                <a:latin typeface="微軟正黑體" panose="020B0604030504040204" pitchFamily="34" charset="-120"/>
                <a:ea typeface="微軟正黑體" panose="020B0604030504040204" pitchFamily="34" charset="-120"/>
              </a:rPr>
              <a:t>視圖</a:t>
            </a:r>
          </a:p>
        </p:txBody>
      </p:sp>
      <p:sp>
        <p:nvSpPr>
          <p:cNvPr id="28" name="文字方塊 27"/>
          <p:cNvSpPr txBox="1"/>
          <p:nvPr/>
        </p:nvSpPr>
        <p:spPr>
          <a:xfrm>
            <a:off x="6368356" y="4580881"/>
            <a:ext cx="1404043" cy="368300"/>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sym typeface="+mn-ea"/>
              </a:rPr>
              <a:t>下</a:t>
            </a:r>
            <a:r>
              <a:rPr lang="en-US" altLang="zh-TW" b="1" dirty="0">
                <a:solidFill>
                  <a:schemeClr val="accent1"/>
                </a:solidFill>
                <a:latin typeface="微軟正黑體" panose="020B0604030504040204" pitchFamily="34" charset="-120"/>
                <a:ea typeface="微軟正黑體" panose="020B0604030504040204" pitchFamily="34" charset="-120"/>
              </a:rPr>
              <a:t>(</a:t>
            </a:r>
            <a:r>
              <a:rPr lang="zh-TW" altLang="en-US" b="1" dirty="0">
                <a:solidFill>
                  <a:schemeClr val="accent1"/>
                </a:solidFill>
                <a:latin typeface="微軟正黑體" panose="020B0604030504040204" pitchFamily="34" charset="-120"/>
                <a:ea typeface="微軟正黑體" panose="020B0604030504040204" pitchFamily="34" charset="-120"/>
                <a:sym typeface="+mn-ea"/>
              </a:rPr>
              <a:t>仰</a:t>
            </a:r>
            <a:r>
              <a:rPr lang="en-US" altLang="zh-TW" b="1" dirty="0">
                <a:solidFill>
                  <a:schemeClr val="accent1"/>
                </a:solidFill>
                <a:latin typeface="微軟正黑體" panose="020B0604030504040204" pitchFamily="34" charset="-120"/>
                <a:ea typeface="微軟正黑體" panose="020B0604030504040204" pitchFamily="34" charset="-120"/>
              </a:rPr>
              <a:t>)</a:t>
            </a:r>
            <a:r>
              <a:rPr lang="zh-TW" altLang="en-US" b="1" dirty="0">
                <a:solidFill>
                  <a:schemeClr val="accent1"/>
                </a:solidFill>
                <a:latin typeface="微軟正黑體" panose="020B0604030504040204" pitchFamily="34" charset="-120"/>
                <a:ea typeface="微軟正黑體" panose="020B0604030504040204" pitchFamily="34" charset="-120"/>
              </a:rPr>
              <a:t>視圖</a:t>
            </a:r>
          </a:p>
        </p:txBody>
      </p:sp>
      <p:sp>
        <p:nvSpPr>
          <p:cNvPr id="29" name="文字方塊 28"/>
          <p:cNvSpPr txBox="1"/>
          <p:nvPr/>
        </p:nvSpPr>
        <p:spPr>
          <a:xfrm>
            <a:off x="4633832" y="3213438"/>
            <a:ext cx="901268" cy="369332"/>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rPr>
              <a:t>左視圖</a:t>
            </a:r>
          </a:p>
        </p:txBody>
      </p:sp>
      <p:sp>
        <p:nvSpPr>
          <p:cNvPr id="30" name="文字方塊 29"/>
          <p:cNvSpPr txBox="1"/>
          <p:nvPr/>
        </p:nvSpPr>
        <p:spPr>
          <a:xfrm>
            <a:off x="8142073" y="3183831"/>
            <a:ext cx="901268" cy="369332"/>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rPr>
              <a:t>右視圖</a:t>
            </a:r>
          </a:p>
        </p:txBody>
      </p:sp>
      <p:sp>
        <p:nvSpPr>
          <p:cNvPr id="31" name="文字方塊 30"/>
          <p:cNvSpPr txBox="1"/>
          <p:nvPr/>
        </p:nvSpPr>
        <p:spPr>
          <a:xfrm>
            <a:off x="9922832" y="3174939"/>
            <a:ext cx="901268" cy="369332"/>
          </a:xfrm>
          <a:prstGeom prst="rect">
            <a:avLst/>
          </a:prstGeom>
          <a:noFill/>
        </p:spPr>
        <p:txBody>
          <a:bodyPr wrap="square" rtlCol="0">
            <a:spAutoFit/>
          </a:bodyPr>
          <a:lstStyle/>
          <a:p>
            <a:r>
              <a:rPr lang="zh-TW" altLang="en-US" b="1" dirty="0">
                <a:solidFill>
                  <a:schemeClr val="accent1"/>
                </a:solidFill>
                <a:latin typeface="微軟正黑體" panose="020B0604030504040204" pitchFamily="34" charset="-120"/>
                <a:ea typeface="微軟正黑體" panose="020B0604030504040204" pitchFamily="34" charset="-120"/>
              </a:rPr>
              <a:t>後視圖</a:t>
            </a:r>
          </a:p>
        </p:txBody>
      </p:sp>
      <p:sp>
        <p:nvSpPr>
          <p:cNvPr id="32" name="矩形 31"/>
          <p:cNvSpPr/>
          <p:nvPr/>
        </p:nvSpPr>
        <p:spPr>
          <a:xfrm>
            <a:off x="4561546" y="1697582"/>
            <a:ext cx="3648762" cy="2954781"/>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p:cNvSpPr txBox="1"/>
          <p:nvPr/>
        </p:nvSpPr>
        <p:spPr>
          <a:xfrm>
            <a:off x="412750" y="1691005"/>
            <a:ext cx="3888740" cy="1938020"/>
          </a:xfrm>
          <a:prstGeom prst="rect">
            <a:avLst/>
          </a:prstGeom>
          <a:noFill/>
        </p:spPr>
        <p:txBody>
          <a:bodyPr wrap="square" rtlCol="0">
            <a:spAutoFit/>
          </a:bodyPr>
          <a:lstStyle/>
          <a:p>
            <a:pPr marL="342900" indent="-342900">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通常選最複雜的面繪製前視圖</a:t>
            </a:r>
          </a:p>
          <a:p>
            <a:pPr marL="342900" indent="-342900">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上視圖在前視圖上側</a:t>
            </a:r>
          </a:p>
          <a:p>
            <a:pPr marL="342900" indent="-342900">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sym typeface="+mn-ea"/>
              </a:rPr>
              <a:t>通常</a:t>
            </a:r>
            <a:r>
              <a:rPr lang="zh-TW" altLang="en-US" sz="2000" dirty="0">
                <a:latin typeface="微軟正黑體" panose="020B0604030504040204" pitchFamily="34" charset="-120"/>
                <a:ea typeface="微軟正黑體" panose="020B0604030504040204" pitchFamily="34" charset="-120"/>
              </a:rPr>
              <a:t>右</a:t>
            </a:r>
            <a:r>
              <a:rPr lang="zh-TW" altLang="en-US" sz="2000" dirty="0">
                <a:latin typeface="微軟正黑體" panose="020B0604030504040204" pitchFamily="34" charset="-120"/>
                <a:ea typeface="微軟正黑體" panose="020B0604030504040204" pitchFamily="34" charset="-120"/>
                <a:sym typeface="+mn-ea"/>
              </a:rPr>
              <a:t>視</a:t>
            </a:r>
            <a:r>
              <a:rPr lang="zh-TW" altLang="en-US" sz="2000" dirty="0">
                <a:latin typeface="微軟正黑體" panose="020B0604030504040204" pitchFamily="34" charset="-120"/>
                <a:ea typeface="微軟正黑體" panose="020B0604030504040204" pitchFamily="34" charset="-120"/>
              </a:rPr>
              <a:t>圖或左</a:t>
            </a:r>
            <a:r>
              <a:rPr lang="zh-TW" altLang="en-US" sz="2000" dirty="0">
                <a:latin typeface="微軟正黑體" panose="020B0604030504040204" pitchFamily="34" charset="-120"/>
                <a:ea typeface="微軟正黑體" panose="020B0604030504040204" pitchFamily="34" charset="-120"/>
                <a:sym typeface="+mn-ea"/>
              </a:rPr>
              <a:t>視圖挑一個畫</a:t>
            </a:r>
          </a:p>
          <a:p>
            <a:pPr marL="342900" indent="-342900">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sym typeface="+mn-ea"/>
              </a:rPr>
              <a:t>右視圖在前視圖右側</a:t>
            </a:r>
            <a:endParaRPr lang="zh-TW" altLang="en-US" sz="20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sym typeface="+mn-ea"/>
              </a:rPr>
              <a:t>左視圖在前視圖左側</a:t>
            </a:r>
          </a:p>
          <a:p>
            <a:pPr marL="342900" indent="-342900">
              <a:buFont typeface="Arial" panose="020B0604020202020204" pitchFamily="34" charset="0"/>
              <a:buChar char="•"/>
            </a:pPr>
            <a:r>
              <a:rPr lang="zh-TW" altLang="en-US" sz="2000" b="1" dirty="0">
                <a:solidFill>
                  <a:schemeClr val="accent1"/>
                </a:solidFill>
                <a:latin typeface="微軟正黑體" panose="020B0604030504040204" pitchFamily="34" charset="-120"/>
                <a:ea typeface="微軟正黑體" panose="020B0604030504040204" pitchFamily="34" charset="-120"/>
                <a:sym typeface="+mn-ea"/>
              </a:rPr>
              <a:t>三張圖需對齊</a:t>
            </a:r>
          </a:p>
        </p:txBody>
      </p:sp>
      <p:sp>
        <p:nvSpPr>
          <p:cNvPr id="34" name="手繪多邊形: 圖案 33"/>
          <p:cNvSpPr/>
          <p:nvPr/>
        </p:nvSpPr>
        <p:spPr>
          <a:xfrm>
            <a:off x="6972300" y="965200"/>
            <a:ext cx="1060450" cy="711200"/>
          </a:xfrm>
          <a:custGeom>
            <a:avLst/>
            <a:gdLst>
              <a:gd name="connsiteX0" fmla="*/ 1060450 w 1060450"/>
              <a:gd name="connsiteY0" fmla="*/ 0 h 711200"/>
              <a:gd name="connsiteX1" fmla="*/ 736600 w 1060450"/>
              <a:gd name="connsiteY1" fmla="*/ 311150 h 711200"/>
              <a:gd name="connsiteX2" fmla="*/ 628650 w 1060450"/>
              <a:gd name="connsiteY2" fmla="*/ 304800 h 711200"/>
              <a:gd name="connsiteX3" fmla="*/ 533400 w 1060450"/>
              <a:gd name="connsiteY3" fmla="*/ 228600 h 711200"/>
              <a:gd name="connsiteX4" fmla="*/ 514350 w 1060450"/>
              <a:gd name="connsiteY4" fmla="*/ 184150 h 711200"/>
              <a:gd name="connsiteX5" fmla="*/ 558800 w 1060450"/>
              <a:gd name="connsiteY5" fmla="*/ 171450 h 711200"/>
              <a:gd name="connsiteX6" fmla="*/ 768350 w 1060450"/>
              <a:gd name="connsiteY6" fmla="*/ 241300 h 711200"/>
              <a:gd name="connsiteX7" fmla="*/ 552450 w 1060450"/>
              <a:gd name="connsiteY7" fmla="*/ 514350 h 711200"/>
              <a:gd name="connsiteX8" fmla="*/ 203200 w 1060450"/>
              <a:gd name="connsiteY8" fmla="*/ 615950 h 711200"/>
              <a:gd name="connsiteX9" fmla="*/ 38100 w 1060450"/>
              <a:gd name="connsiteY9" fmla="*/ 641350 h 711200"/>
              <a:gd name="connsiteX10" fmla="*/ 0 w 1060450"/>
              <a:gd name="connsiteY10" fmla="*/ 711200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0450" h="711200">
                <a:moveTo>
                  <a:pt x="1060450" y="0"/>
                </a:moveTo>
                <a:cubicBezTo>
                  <a:pt x="939989" y="178073"/>
                  <a:pt x="942035" y="247237"/>
                  <a:pt x="736600" y="311150"/>
                </a:cubicBezTo>
                <a:cubicBezTo>
                  <a:pt x="702182" y="321858"/>
                  <a:pt x="664633" y="306917"/>
                  <a:pt x="628650" y="304800"/>
                </a:cubicBezTo>
                <a:cubicBezTo>
                  <a:pt x="596900" y="279400"/>
                  <a:pt x="561364" y="258117"/>
                  <a:pt x="533400" y="228600"/>
                </a:cubicBezTo>
                <a:cubicBezTo>
                  <a:pt x="522314" y="216898"/>
                  <a:pt x="507803" y="198881"/>
                  <a:pt x="514350" y="184150"/>
                </a:cubicBezTo>
                <a:cubicBezTo>
                  <a:pt x="520608" y="170069"/>
                  <a:pt x="543983" y="175683"/>
                  <a:pt x="558800" y="171450"/>
                </a:cubicBezTo>
                <a:cubicBezTo>
                  <a:pt x="572639" y="173427"/>
                  <a:pt x="756588" y="180136"/>
                  <a:pt x="768350" y="241300"/>
                </a:cubicBezTo>
                <a:cubicBezTo>
                  <a:pt x="787247" y="339565"/>
                  <a:pt x="579418" y="496681"/>
                  <a:pt x="552450" y="514350"/>
                </a:cubicBezTo>
                <a:cubicBezTo>
                  <a:pt x="411082" y="606970"/>
                  <a:pt x="352314" y="595074"/>
                  <a:pt x="203200" y="615950"/>
                </a:cubicBezTo>
                <a:cubicBezTo>
                  <a:pt x="148057" y="623670"/>
                  <a:pt x="93133" y="632883"/>
                  <a:pt x="38100" y="641350"/>
                </a:cubicBezTo>
                <a:lnTo>
                  <a:pt x="0" y="711200"/>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8032750" y="704850"/>
            <a:ext cx="1885871" cy="646331"/>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選三個相連的角度做為三視圖</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工程圖繪製規則</a:t>
            </a:r>
          </a:p>
        </p:txBody>
      </p:sp>
      <p:sp>
        <p:nvSpPr>
          <p:cNvPr id="3" name="內容版面配置區 2"/>
          <p:cNvSpPr>
            <a:spLocks noGrp="1"/>
          </p:cNvSpPr>
          <p:nvPr>
            <p:ph idx="1"/>
          </p:nvPr>
        </p:nvSpPr>
        <p:spPr/>
        <p:txBody>
          <a:bodyPr>
            <a:normAutofit/>
          </a:bodyPr>
          <a:lstStyle/>
          <a:p>
            <a:r>
              <a:rPr lang="zh-TW" altLang="en-US" dirty="0">
                <a:latin typeface="微軟正黑體" panose="020B0604030504040204" pitchFamily="34" charset="-120"/>
                <a:ea typeface="微軟正黑體" panose="020B0604030504040204" pitchFamily="34" charset="-120"/>
              </a:rPr>
              <a:t>寫上圖名、作者</a:t>
            </a:r>
            <a:r>
              <a:rPr lang="en-US" altLang="zh-TW" dirty="0">
                <a:latin typeface="微軟正黑體" panose="020B0604030504040204" pitchFamily="34" charset="-120"/>
                <a:ea typeface="微軟正黑體" panose="020B0604030504040204" pitchFamily="34" charset="-120"/>
              </a:rPr>
              <a:t>:</a:t>
            </a:r>
          </a:p>
          <a:p>
            <a:pPr lvl="1"/>
            <a:r>
              <a:rPr lang="zh-TW" altLang="en-US" dirty="0">
                <a:latin typeface="微軟正黑體" panose="020B0604030504040204" pitchFamily="34" charset="-120"/>
                <a:ea typeface="微軟正黑體" panose="020B0604030504040204" pitchFamily="34" charset="-120"/>
              </a:rPr>
              <a:t>右下角區域</a:t>
            </a:r>
            <a:endParaRPr lang="en-US" altLang="zh-TW" dirty="0">
              <a:latin typeface="微軟正黑體" panose="020B0604030504040204" pitchFamily="34" charset="-120"/>
              <a:ea typeface="微軟正黑體" panose="020B0604030504040204" pitchFamily="34" charset="-120"/>
            </a:endParaRPr>
          </a:p>
          <a:p>
            <a:pPr marL="457200" lvl="1" indent="0">
              <a:buNone/>
            </a:pP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繪製出</a:t>
            </a:r>
            <a:r>
              <a:rPr lang="zh-TW" altLang="en-US" dirty="0">
                <a:solidFill>
                  <a:schemeClr val="accent1"/>
                </a:solidFill>
                <a:latin typeface="微軟正黑體" panose="020B0604030504040204" pitchFamily="34" charset="-120"/>
                <a:ea typeface="微軟正黑體" panose="020B0604030504040204" pitchFamily="34" charset="-120"/>
              </a:rPr>
              <a:t>三視圖</a:t>
            </a:r>
            <a:endParaRPr lang="en-US" altLang="zh-TW" dirty="0">
              <a:solidFill>
                <a:schemeClr val="accent1"/>
              </a:solidFill>
              <a:latin typeface="微軟正黑體" panose="020B0604030504040204" pitchFamily="34" charset="-120"/>
              <a:ea typeface="微軟正黑體" panose="020B0604030504040204" pitchFamily="34" charset="-120"/>
            </a:endParaRPr>
          </a:p>
          <a:p>
            <a:pPr marL="0" indent="0">
              <a:buNone/>
            </a:pP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線條種類</a:t>
            </a:r>
            <a:r>
              <a:rPr lang="en-US" altLang="zh-TW" dirty="0">
                <a:latin typeface="微軟正黑體" panose="020B0604030504040204" pitchFamily="34" charset="-120"/>
                <a:ea typeface="微軟正黑體" panose="020B0604030504040204" pitchFamily="34" charset="-120"/>
              </a:rPr>
              <a:t>:</a:t>
            </a:r>
          </a:p>
          <a:p>
            <a:pPr lvl="1"/>
            <a:r>
              <a:rPr lang="zh-TW" altLang="en-US" dirty="0">
                <a:latin typeface="微軟正黑體" panose="020B0604030504040204" pitchFamily="34" charset="-120"/>
                <a:ea typeface="微軟正黑體" panose="020B0604030504040204" pitchFamily="34" charset="-120"/>
              </a:rPr>
              <a:t>實線</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直接看到的</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虛線</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透視被擋住的</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中心線</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十字架</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表示圓心</a:t>
            </a:r>
            <a:endParaRPr lang="en-US" altLang="zh-TW" dirty="0">
              <a:latin typeface="微軟正黑體" panose="020B0604030504040204" pitchFamily="34" charset="-120"/>
              <a:ea typeface="微軟正黑體" panose="020B0604030504040204" pitchFamily="34" charset="-120"/>
            </a:endParaRPr>
          </a:p>
          <a:p>
            <a:pPr marL="457200" lvl="1" indent="0">
              <a:buNone/>
            </a:pPr>
            <a:endParaRPr lang="en-US" altLang="zh-TW" dirty="0">
              <a:latin typeface="微軟正黑體" panose="020B0604030504040204" pitchFamily="34" charset="-120"/>
              <a:ea typeface="微軟正黑體" panose="020B0604030504040204" pitchFamily="34" charset="-120"/>
            </a:endParaRPr>
          </a:p>
        </p:txBody>
      </p:sp>
      <p:pic>
        <p:nvPicPr>
          <p:cNvPr id="4098" name="Picture 2" descr="產生工程圖- 2020 - SOLIDWORKS 說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4445" y="1169350"/>
            <a:ext cx="6759194" cy="524831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6096000" y="1573491"/>
            <a:ext cx="985234" cy="369332"/>
          </a:xfrm>
          <a:prstGeom prst="rect">
            <a:avLst/>
          </a:prstGeom>
          <a:noFill/>
        </p:spPr>
        <p:txBody>
          <a:bodyPr wrap="square" rtlCol="0">
            <a:spAutoFit/>
          </a:bodyPr>
          <a:lstStyle/>
          <a:p>
            <a:r>
              <a:rPr lang="zh-TW" altLang="en-US" dirty="0">
                <a:solidFill>
                  <a:schemeClr val="accent1"/>
                </a:solidFill>
                <a:latin typeface="微軟正黑體" panose="020B0604030504040204" pitchFamily="34" charset="-120"/>
                <a:ea typeface="微軟正黑體" panose="020B0604030504040204" pitchFamily="34" charset="-120"/>
              </a:rPr>
              <a:t>上視圖</a:t>
            </a:r>
          </a:p>
        </p:txBody>
      </p:sp>
      <p:sp>
        <p:nvSpPr>
          <p:cNvPr id="7" name="文字方塊 6"/>
          <p:cNvSpPr txBox="1"/>
          <p:nvPr/>
        </p:nvSpPr>
        <p:spPr>
          <a:xfrm>
            <a:off x="5430591" y="4816821"/>
            <a:ext cx="985234" cy="369332"/>
          </a:xfrm>
          <a:prstGeom prst="rect">
            <a:avLst/>
          </a:prstGeom>
          <a:noFill/>
        </p:spPr>
        <p:txBody>
          <a:bodyPr wrap="square" rtlCol="0">
            <a:spAutoFit/>
          </a:bodyPr>
          <a:lstStyle/>
          <a:p>
            <a:r>
              <a:rPr lang="zh-TW" altLang="en-US" dirty="0">
                <a:solidFill>
                  <a:schemeClr val="accent1"/>
                </a:solidFill>
                <a:latin typeface="微軟正黑體" panose="020B0604030504040204" pitchFamily="34" charset="-120"/>
                <a:ea typeface="微軟正黑體" panose="020B0604030504040204" pitchFamily="34" charset="-120"/>
              </a:rPr>
              <a:t>前視圖</a:t>
            </a:r>
          </a:p>
        </p:txBody>
      </p:sp>
      <p:sp>
        <p:nvSpPr>
          <p:cNvPr id="8" name="文字方塊 7"/>
          <p:cNvSpPr txBox="1"/>
          <p:nvPr/>
        </p:nvSpPr>
        <p:spPr>
          <a:xfrm>
            <a:off x="9427335" y="4228685"/>
            <a:ext cx="985234" cy="369332"/>
          </a:xfrm>
          <a:prstGeom prst="rect">
            <a:avLst/>
          </a:prstGeom>
          <a:noFill/>
        </p:spPr>
        <p:txBody>
          <a:bodyPr wrap="square" rtlCol="0">
            <a:spAutoFit/>
          </a:bodyPr>
          <a:lstStyle/>
          <a:p>
            <a:r>
              <a:rPr lang="zh-TW" altLang="en-US" dirty="0">
                <a:solidFill>
                  <a:schemeClr val="accent1"/>
                </a:solidFill>
                <a:latin typeface="微軟正黑體" panose="020B0604030504040204" pitchFamily="34" charset="-120"/>
                <a:ea typeface="微軟正黑體" panose="020B0604030504040204" pitchFamily="34" charset="-120"/>
              </a:rPr>
              <a:t>右視圖</a:t>
            </a:r>
          </a:p>
        </p:txBody>
      </p:sp>
      <p:cxnSp>
        <p:nvCxnSpPr>
          <p:cNvPr id="6" name="直線接點 5"/>
          <p:cNvCxnSpPr/>
          <p:nvPr/>
        </p:nvCxnSpPr>
        <p:spPr>
          <a:xfrm flipV="1">
            <a:off x="8942052" y="1825625"/>
            <a:ext cx="977900" cy="63500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8591550" y="3835400"/>
            <a:ext cx="965200" cy="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6477000" y="1825625"/>
            <a:ext cx="0" cy="953293"/>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尺寸標示規則</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200" y="1825625"/>
                <a:ext cx="4231725" cy="4351338"/>
              </a:xfrm>
            </p:spPr>
            <p:txBody>
              <a:bodyPr/>
              <a:lstStyle/>
              <a:p>
                <a:r>
                  <a:rPr lang="zh-TW" altLang="en-US" dirty="0">
                    <a:latin typeface="微軟正黑體" panose="020B0604030504040204" pitchFamily="34" charset="-120"/>
                    <a:ea typeface="微軟正黑體" panose="020B0604030504040204" pitchFamily="34" charset="-120"/>
                  </a:rPr>
                  <a:t>標示直線長度</a:t>
                </a:r>
                <a:r>
                  <a:rPr lang="en-US" altLang="zh-TW" dirty="0">
                    <a:latin typeface="微軟正黑體" panose="020B0604030504040204" pitchFamily="34" charset="-120"/>
                    <a:ea typeface="微軟正黑體" panose="020B0604030504040204" pitchFamily="34" charset="-120"/>
                  </a:rPr>
                  <a:t>:</a:t>
                </a:r>
              </a:p>
              <a:p>
                <a:pPr marL="0" indent="0">
                  <a:buNone/>
                </a:pPr>
                <a:r>
                  <a:rPr lang="zh-TW" altLang="en-US" dirty="0">
                    <a:solidFill>
                      <a:schemeClr val="accent1"/>
                    </a:solidFill>
                    <a:latin typeface="微軟正黑體" panose="020B0604030504040204" pitchFamily="34" charset="-120"/>
                    <a:ea typeface="微軟正黑體" panose="020B0604030504040204" pitchFamily="34" charset="-120"/>
                  </a:rPr>
                  <a:t>大尺寸標在小尺寸外側</a:t>
                </a:r>
                <a:endParaRPr lang="en-US" altLang="zh-TW" dirty="0">
                  <a:solidFill>
                    <a:schemeClr val="accent1"/>
                  </a:solidFill>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標示</a:t>
                </a:r>
                <a:r>
                  <a:rPr lang="zh-TW" altLang="en-US" dirty="0">
                    <a:solidFill>
                      <a:srgbClr val="FF0000"/>
                    </a:solidFill>
                    <a:latin typeface="微軟正黑體" panose="020B0604030504040204" pitchFamily="34" charset="-120"/>
                    <a:ea typeface="微軟正黑體" panose="020B0604030504040204" pitchFamily="34" charset="-120"/>
                  </a:rPr>
                  <a:t>圓或圓弧</a:t>
                </a:r>
                <a:r>
                  <a:rPr lang="zh-TW" altLang="en-US" dirty="0">
                    <a:latin typeface="微軟正黑體" panose="020B0604030504040204" pitchFamily="34" charset="-120"/>
                    <a:ea typeface="微軟正黑體" panose="020B0604030504040204" pitchFamily="34" charset="-120"/>
                  </a:rPr>
                  <a:t>的大小</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a:p>
                <a:pPr marL="0" indent="0">
                  <a:buNone/>
                </a:pPr>
                <a:r>
                  <a:rPr lang="en-US" altLang="zh-TW" dirty="0">
                    <a:latin typeface="微軟正黑體" panose="020B0604030504040204" pitchFamily="34" charset="-120"/>
                    <a:ea typeface="微軟正黑體" panose="020B0604030504040204" pitchFamily="34" charset="-120"/>
                  </a:rPr>
                  <a:t>R(</a:t>
                </a:r>
                <a:r>
                  <a:rPr lang="zh-TW" altLang="en-US" dirty="0">
                    <a:latin typeface="微軟正黑體" panose="020B0604030504040204" pitchFamily="34" charset="-120"/>
                    <a:ea typeface="微軟正黑體" panose="020B0604030504040204" pitchFamily="34" charset="-120"/>
                  </a:rPr>
                  <a:t>半徑</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14:m>
                  <m:oMath xmlns:m="http://schemas.openxmlformats.org/officeDocument/2006/math">
                    <m:r>
                      <a:rPr lang="zh-TW" altLang="en-US" i="1" smtClean="0">
                        <a:solidFill>
                          <a:srgbClr val="FF0000"/>
                        </a:solidFill>
                        <a:latin typeface="Cambria Math" panose="02040503050406030204" pitchFamily="18" charset="0"/>
                      </a:rPr>
                      <m:t>∅</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直徑</a:t>
                </a:r>
                <a:r>
                  <a:rPr lang="en-US" altLang="zh-TW" dirty="0">
                    <a:latin typeface="微軟正黑體" panose="020B0604030504040204" pitchFamily="34" charset="-120"/>
                    <a:ea typeface="微軟正黑體" panose="020B0604030504040204" pitchFamily="34" charset="-120"/>
                  </a:rPr>
                  <a:t>)</a:t>
                </a: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各數值包含準確值與估計值</a:t>
                </a:r>
              </a:p>
              <a:p>
                <a:endParaRPr lang="en-US" altLang="zh-TW" dirty="0">
                  <a:latin typeface="微軟正黑體" panose="020B0604030504040204" pitchFamily="34" charset="-120"/>
                  <a:ea typeface="微軟正黑體" panose="020B0604030504040204" pitchFamily="34" charset="-120"/>
                </a:endParaRPr>
              </a:p>
            </p:txBody>
          </p:sp>
        </mc:Choice>
        <mc:Fallback xmlns="">
          <p:sp>
            <p:nvSpPr>
              <p:cNvPr id="3" name="內容版面配置區 2"/>
              <p:cNvSpPr>
                <a:spLocks noRot="1" noChangeAspect="1" noMove="1" noResize="1" noEditPoints="1" noAdjustHandles="1" noChangeArrowheads="1" noChangeShapeType="1" noTextEdit="1"/>
              </p:cNvSpPr>
              <p:nvPr>
                <p:ph idx="1"/>
              </p:nvPr>
            </p:nvSpPr>
            <p:spPr>
              <a:xfrm>
                <a:off x="838200" y="1825625"/>
                <a:ext cx="4231725" cy="4351338"/>
              </a:xfrm>
              <a:blipFill rotWithShape="1">
                <a:blip r:embed="rId2"/>
                <a:stretch>
                  <a:fillRect t="-496" r="2" b="-810"/>
                </a:stretch>
              </a:blipFill>
            </p:spPr>
            <p:txBody>
              <a:bodyPr/>
              <a:lstStyle/>
              <a:p>
                <a:r>
                  <a:rPr lang="en-US" altLang="en-US">
                    <a:noFill/>
                  </a:rPr>
                  <a:t> </a:t>
                </a:r>
              </a:p>
            </p:txBody>
          </p:sp>
        </mc:Fallback>
      </mc:AlternateContent>
      <p:pic>
        <p:nvPicPr>
          <p:cNvPr id="4" name="Picture 2" descr="產生工程圖- 2020 - SOLIDWORKS 說明"/>
          <p:cNvPicPr>
            <a:picLocks noChangeAspect="1" noChangeArrowheads="1"/>
          </p:cNvPicPr>
          <p:nvPr/>
        </p:nvPicPr>
        <p:blipFill rotWithShape="1">
          <a:blip r:embed="rId3">
            <a:extLst>
              <a:ext uri="{28A0092B-C50C-407E-A947-70E740481C1C}">
                <a14:useLocalDpi xmlns:a14="http://schemas.microsoft.com/office/drawing/2010/main" val="0"/>
              </a:ext>
            </a:extLst>
          </a:blip>
          <a:srcRect l="7684" t="31460" r="50969" b="28541"/>
          <a:stretch>
            <a:fillRect/>
          </a:stretch>
        </p:blipFill>
        <p:spPr bwMode="auto">
          <a:xfrm>
            <a:off x="5196623" y="1529702"/>
            <a:ext cx="6030479" cy="452980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rot="16200000">
            <a:off x="9969832" y="4039861"/>
            <a:ext cx="1094704" cy="437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latin typeface="微軟正黑體" panose="020B0604030504040204" pitchFamily="34" charset="-120"/>
                <a:ea typeface="微軟正黑體" panose="020B0604030504040204" pitchFamily="34" charset="-120"/>
              </a:rPr>
              <a:t>30.0</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6" name="矩形 5"/>
          <p:cNvSpPr/>
          <p:nvPr/>
        </p:nvSpPr>
        <p:spPr>
          <a:xfrm>
            <a:off x="6096000" y="1976907"/>
            <a:ext cx="959224" cy="405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accent1"/>
                </a:solidFill>
                <a:latin typeface="微軟正黑體" panose="020B0604030504040204" pitchFamily="34" charset="-120"/>
                <a:ea typeface="微軟正黑體" panose="020B0604030504040204" pitchFamily="34" charset="-120"/>
              </a:rPr>
              <a:t>10.0</a:t>
            </a:r>
            <a:endParaRPr lang="zh-TW" altLang="en-US" sz="2400" dirty="0">
              <a:solidFill>
                <a:schemeClr val="accent1"/>
              </a:solidFill>
              <a:latin typeface="微軟正黑體" panose="020B0604030504040204" pitchFamily="34" charset="-120"/>
              <a:ea typeface="微軟正黑體" panose="020B0604030504040204" pitchFamily="34" charset="-120"/>
            </a:endParaRPr>
          </a:p>
        </p:txBody>
      </p:sp>
      <p:sp>
        <p:nvSpPr>
          <p:cNvPr id="7" name="矩形 6"/>
          <p:cNvSpPr/>
          <p:nvPr/>
        </p:nvSpPr>
        <p:spPr>
          <a:xfrm rot="16200000">
            <a:off x="4906872" y="2844691"/>
            <a:ext cx="985051" cy="405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latin typeface="微軟正黑體" panose="020B0604030504040204" pitchFamily="34" charset="-120"/>
                <a:ea typeface="微軟正黑體" panose="020B0604030504040204" pitchFamily="34" charset="-120"/>
              </a:rPr>
              <a:t>10.0</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8" name="矩形 7"/>
              <p:cNvSpPr/>
              <p:nvPr/>
            </p:nvSpPr>
            <p:spPr>
              <a:xfrm rot="1790154">
                <a:off x="7844271" y="4032752"/>
                <a:ext cx="1065382" cy="405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TW" sz="2400" i="1" smtClean="0">
                        <a:solidFill>
                          <a:srgbClr val="FF0000"/>
                        </a:solidFill>
                        <a:latin typeface="Cambria Math" panose="02040503050406030204" pitchFamily="18" charset="0"/>
                        <a:ea typeface="Cambria Math" panose="02040503050406030204" pitchFamily="18" charset="0"/>
                      </a:rPr>
                      <m:t>∅</m:t>
                    </m:r>
                  </m:oMath>
                </a14:m>
                <a:r>
                  <a:rPr lang="en-US" altLang="zh-TW" sz="2400" dirty="0">
                    <a:solidFill>
                      <a:schemeClr val="tx1"/>
                    </a:solidFill>
                    <a:latin typeface="微軟正黑體" panose="020B0604030504040204" pitchFamily="34" charset="-120"/>
                    <a:ea typeface="微軟正黑體" panose="020B0604030504040204" pitchFamily="34" charset="-120"/>
                  </a:rPr>
                  <a:t>10.0</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mc:Choice>
        <mc:Fallback xmlns="">
          <p:sp>
            <p:nvSpPr>
              <p:cNvPr id="8" name="矩形 7"/>
              <p:cNvSpPr>
                <a:spLocks noRot="1" noChangeAspect="1" noMove="1" noResize="1" noEditPoints="1" noAdjustHandles="1" noChangeArrowheads="1" noChangeShapeType="1" noTextEdit="1"/>
              </p:cNvSpPr>
              <p:nvPr/>
            </p:nvSpPr>
            <p:spPr>
              <a:xfrm rot="1790154">
                <a:off x="7844271" y="4032752"/>
                <a:ext cx="1065382" cy="405549"/>
              </a:xfrm>
              <a:prstGeom prst="rect">
                <a:avLst/>
              </a:prstGeom>
              <a:blipFill rotWithShape="1">
                <a:blip r:embed="rId4"/>
                <a:stretch>
                  <a:fillRect l="-3706" t="-60876" r="-3639" b="-60838"/>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altLang="en-US">
                    <a:noFill/>
                  </a:rPr>
                  <a:t> </a:t>
                </a:r>
              </a:p>
            </p:txBody>
          </p:sp>
        </mc:Fallback>
      </mc:AlternateContent>
      <p:sp>
        <p:nvSpPr>
          <p:cNvPr id="9" name="矩形 8"/>
          <p:cNvSpPr/>
          <p:nvPr/>
        </p:nvSpPr>
        <p:spPr>
          <a:xfrm>
            <a:off x="7540020" y="1435859"/>
            <a:ext cx="1094704" cy="437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accent1"/>
                </a:solidFill>
                <a:latin typeface="微軟正黑體" panose="020B0604030504040204" pitchFamily="34" charset="-120"/>
                <a:ea typeface="微軟正黑體" panose="020B0604030504040204" pitchFamily="34" charset="-120"/>
              </a:rPr>
              <a:t>40.0</a:t>
            </a:r>
            <a:endParaRPr lang="zh-TW" altLang="en-US" sz="2400" dirty="0">
              <a:solidFill>
                <a:schemeClr val="accent1"/>
              </a:solidFill>
              <a:latin typeface="微軟正黑體" panose="020B0604030504040204" pitchFamily="34" charset="-120"/>
              <a:ea typeface="微軟正黑體" panose="020B0604030504040204" pitchFamily="34" charset="-12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7395882" y="708212"/>
            <a:ext cx="4043083" cy="562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Title 1"/>
          <p:cNvSpPr>
            <a:spLocks noGrp="1"/>
          </p:cNvSpPr>
          <p:nvPr>
            <p:ph type="title"/>
          </p:nvPr>
        </p:nvSpPr>
        <p:spPr>
          <a:xfrm>
            <a:off x="838200" y="365125"/>
            <a:ext cx="10515600" cy="1325563"/>
          </a:xfrm>
        </p:spPr>
        <p:txBody>
          <a:bodyPr/>
          <a:lstStyle/>
          <a:p>
            <a:r>
              <a:rPr lang="zh-TW" altLang="en-US" dirty="0">
                <a:latin typeface="微軟正黑體" panose="020B0604030504040204" pitchFamily="34" charset="-120"/>
                <a:ea typeface="微軟正黑體" panose="020B0604030504040204" pitchFamily="34" charset="-120"/>
                <a:sym typeface="+mn-ea"/>
              </a:rPr>
              <a:t>中心線繪製</a:t>
            </a:r>
          </a:p>
        </p:txBody>
      </p:sp>
      <p:sp>
        <p:nvSpPr>
          <p:cNvPr id="5" name="橢圓 4"/>
          <p:cNvSpPr/>
          <p:nvPr/>
        </p:nvSpPr>
        <p:spPr>
          <a:xfrm>
            <a:off x="9471419" y="1659745"/>
            <a:ext cx="1653544" cy="15736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6" name="矩形 3"/>
          <p:cNvSpPr/>
          <p:nvPr/>
        </p:nvSpPr>
        <p:spPr>
          <a:xfrm>
            <a:off x="9471660" y="3963670"/>
            <a:ext cx="1652905" cy="185864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7" name="Picture 2" descr="圓柱_百度百科"/>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018020" y="419227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8" name="內容版面配置區 2"/>
          <p:cNvSpPr>
            <a:spLocks noGrp="1"/>
          </p:cNvSpPr>
          <p:nvPr/>
        </p:nvSpPr>
        <p:spPr>
          <a:xfrm>
            <a:off x="838200" y="1825625"/>
            <a:ext cx="5946775" cy="42525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TW" altLang="en-US" sz="2700" dirty="0">
                <a:latin typeface="微軟正黑體" panose="020B0604030504040204" pitchFamily="34" charset="-120"/>
                <a:ea typeface="微軟正黑體" panose="020B0604030504040204" pitchFamily="34" charset="-120"/>
              </a:rPr>
              <a:t>中心線類似虛線，但由連續的一長一短線段組成</a:t>
            </a:r>
            <a:r>
              <a:rPr lang="en-US" altLang="zh-TW" sz="2700" dirty="0">
                <a:latin typeface="微軟正黑體" panose="020B0604030504040204" pitchFamily="34" charset="-120"/>
                <a:ea typeface="微軟正黑體" panose="020B0604030504040204" pitchFamily="34" charset="-120"/>
              </a:rPr>
              <a:t> (</a:t>
            </a:r>
            <a:r>
              <a:rPr lang="zh-TW" altLang="en-US" sz="2700" dirty="0">
                <a:latin typeface="微軟正黑體" panose="020B0604030504040204" pitchFamily="34" charset="-120"/>
                <a:ea typeface="微軟正黑體" panose="020B0604030504040204" pitchFamily="34" charset="-120"/>
              </a:rPr>
              <a:t>左上</a:t>
            </a:r>
            <a:r>
              <a:rPr lang="en-US" altLang="zh-TW" sz="2700" dirty="0">
                <a:latin typeface="微軟正黑體" panose="020B0604030504040204" pitchFamily="34" charset="-120"/>
                <a:ea typeface="微軟正黑體" panose="020B0604030504040204" pitchFamily="34" charset="-120"/>
              </a:rPr>
              <a:t>)</a:t>
            </a:r>
            <a:endParaRPr lang="zh-TW" altLang="en-US" sz="2700" dirty="0">
              <a:latin typeface="微軟正黑體" panose="020B0604030504040204" pitchFamily="34" charset="-120"/>
              <a:ea typeface="微軟正黑體" panose="020B0604030504040204" pitchFamily="34" charset="-120"/>
            </a:endParaRPr>
          </a:p>
          <a:p>
            <a:pPr marL="0" indent="0">
              <a:lnSpc>
                <a:spcPct val="40000"/>
              </a:lnSpc>
              <a:buNone/>
            </a:pPr>
            <a:endParaRPr lang="zh-TW" altLang="en-US" sz="2700" dirty="0">
              <a:latin typeface="微軟正黑體" panose="020B0604030504040204" pitchFamily="34" charset="-120"/>
              <a:ea typeface="微軟正黑體" panose="020B0604030504040204" pitchFamily="34" charset="-120"/>
            </a:endParaRPr>
          </a:p>
          <a:p>
            <a:pPr>
              <a:lnSpc>
                <a:spcPct val="100000"/>
              </a:lnSpc>
            </a:pPr>
            <a:r>
              <a:rPr lang="zh-TW" altLang="en-US" sz="2700" dirty="0">
                <a:latin typeface="微軟正黑體" panose="020B0604030504040204" pitchFamily="34" charset="-120"/>
                <a:ea typeface="微軟正黑體" panose="020B0604030504040204" pitchFamily="34" charset="-120"/>
              </a:rPr>
              <a:t>三視圖中包含圓形時，需畫垂直與水平的中心線，兩線相交於圓心</a:t>
            </a:r>
            <a:r>
              <a:rPr lang="en-US" altLang="zh-TW" sz="2700" dirty="0">
                <a:latin typeface="微軟正黑體" panose="020B0604030504040204" pitchFamily="34" charset="-120"/>
                <a:ea typeface="微軟正黑體" panose="020B0604030504040204" pitchFamily="34" charset="-120"/>
              </a:rPr>
              <a:t> (</a:t>
            </a:r>
            <a:r>
              <a:rPr lang="zh-TW" altLang="en-US" sz="2700" dirty="0">
                <a:latin typeface="微軟正黑體" panose="020B0604030504040204" pitchFamily="34" charset="-120"/>
                <a:ea typeface="微軟正黑體" panose="020B0604030504040204" pitchFamily="34" charset="-120"/>
              </a:rPr>
              <a:t>右上</a:t>
            </a:r>
            <a:r>
              <a:rPr lang="en-US" altLang="zh-TW" sz="2700" dirty="0">
                <a:latin typeface="微軟正黑體" panose="020B0604030504040204" pitchFamily="34" charset="-120"/>
                <a:ea typeface="微軟正黑體" panose="020B0604030504040204" pitchFamily="34" charset="-120"/>
              </a:rPr>
              <a:t>)</a:t>
            </a:r>
            <a:endParaRPr lang="zh-TW" altLang="en-US" sz="2700" dirty="0">
              <a:latin typeface="微軟正黑體" panose="020B0604030504040204" pitchFamily="34" charset="-120"/>
              <a:ea typeface="微軟正黑體" panose="020B0604030504040204" pitchFamily="34" charset="-120"/>
            </a:endParaRPr>
          </a:p>
          <a:p>
            <a:pPr marL="0" indent="0">
              <a:lnSpc>
                <a:spcPct val="40000"/>
              </a:lnSpc>
              <a:buNone/>
            </a:pPr>
            <a:endParaRPr lang="zh-TW" altLang="en-US" sz="2700" dirty="0">
              <a:latin typeface="微軟正黑體" panose="020B0604030504040204" pitchFamily="34" charset="-120"/>
              <a:ea typeface="微軟正黑體" panose="020B0604030504040204" pitchFamily="34" charset="-120"/>
            </a:endParaRPr>
          </a:p>
          <a:p>
            <a:pPr>
              <a:lnSpc>
                <a:spcPct val="100000"/>
              </a:lnSpc>
            </a:pPr>
            <a:r>
              <a:rPr lang="zh-TW" altLang="en-US" sz="2700" dirty="0">
                <a:latin typeface="微軟正黑體" panose="020B0604030504040204" pitchFamily="34" charset="-120"/>
                <a:ea typeface="微軟正黑體" panose="020B0604030504040204" pitchFamily="34" charset="-120"/>
                <a:sym typeface="+mn-ea"/>
              </a:rPr>
              <a:t>三視圖中包含圓柱或圓孔時，需於軸線上畫中心線</a:t>
            </a:r>
            <a:r>
              <a:rPr lang="en-US" altLang="zh-TW" sz="2700" dirty="0">
                <a:latin typeface="微軟正黑體" panose="020B0604030504040204" pitchFamily="34" charset="-120"/>
                <a:ea typeface="微軟正黑體" panose="020B0604030504040204" pitchFamily="34" charset="-120"/>
                <a:sym typeface="+mn-ea"/>
              </a:rPr>
              <a:t> (</a:t>
            </a:r>
            <a:r>
              <a:rPr lang="zh-TW" altLang="en-US" sz="2700" dirty="0">
                <a:latin typeface="微軟正黑體" panose="020B0604030504040204" pitchFamily="34" charset="-120"/>
                <a:ea typeface="微軟正黑體" panose="020B0604030504040204" pitchFamily="34" charset="-120"/>
                <a:sym typeface="+mn-ea"/>
              </a:rPr>
              <a:t>右下</a:t>
            </a:r>
            <a:r>
              <a:rPr lang="en-US" altLang="zh-TW" sz="2700" dirty="0">
                <a:latin typeface="微軟正黑體" panose="020B0604030504040204" pitchFamily="34" charset="-120"/>
                <a:ea typeface="微軟正黑體" panose="020B0604030504040204" pitchFamily="34" charset="-120"/>
                <a:sym typeface="+mn-ea"/>
              </a:rPr>
              <a:t>)</a:t>
            </a:r>
            <a:endParaRPr lang="zh-TW" altLang="en-US" sz="2700" dirty="0">
              <a:latin typeface="微軟正黑體" panose="020B0604030504040204" pitchFamily="34" charset="-120"/>
              <a:ea typeface="微軟正黑體" panose="020B0604030504040204" pitchFamily="34" charset="-120"/>
              <a:sym typeface="+mn-ea"/>
            </a:endParaRPr>
          </a:p>
          <a:p>
            <a:pPr marL="0" indent="0">
              <a:lnSpc>
                <a:spcPct val="40000"/>
              </a:lnSpc>
              <a:buNone/>
            </a:pPr>
            <a:endParaRPr lang="zh-TW" altLang="en-US" sz="2700" dirty="0">
              <a:latin typeface="微軟正黑體" panose="020B0604030504040204" pitchFamily="34" charset="-120"/>
              <a:ea typeface="微軟正黑體" panose="020B0604030504040204" pitchFamily="34" charset="-120"/>
              <a:sym typeface="+mn-ea"/>
            </a:endParaRPr>
          </a:p>
          <a:p>
            <a:pPr>
              <a:lnSpc>
                <a:spcPct val="100000"/>
              </a:lnSpc>
            </a:pPr>
            <a:r>
              <a:rPr lang="zh-TW" altLang="en-US" sz="2700" dirty="0">
                <a:latin typeface="微軟正黑體" panose="020B0604030504040204" pitchFamily="34" charset="-120"/>
                <a:ea typeface="微軟正黑體" panose="020B0604030504040204" pitchFamily="34" charset="-120"/>
              </a:rPr>
              <a:t>畫中心線時，線段會些微超出物件</a:t>
            </a:r>
            <a:endParaRPr lang="en-US" altLang="zh-TW" sz="2700" dirty="0">
              <a:latin typeface="微軟正黑體" panose="020B0604030504040204" pitchFamily="34" charset="-120"/>
              <a:ea typeface="微軟正黑體" panose="020B0604030504040204" pitchFamily="34" charset="-120"/>
            </a:endParaRPr>
          </a:p>
          <a:p>
            <a:pPr marL="0" indent="0">
              <a:buNone/>
            </a:pPr>
            <a:endParaRPr lang="en-US" altLang="zh-TW" sz="2700" dirty="0">
              <a:latin typeface="微軟正黑體" panose="020B0604030504040204" pitchFamily="34" charset="-120"/>
              <a:ea typeface="微軟正黑體" panose="020B0604030504040204" pitchFamily="34" charset="-120"/>
            </a:endParaRPr>
          </a:p>
          <a:p>
            <a:pPr marL="0" indent="0">
              <a:buNone/>
            </a:pPr>
            <a:endParaRPr lang="en-US" altLang="zh-TW" sz="1800" dirty="0">
              <a:latin typeface="微軟正黑體" panose="020B0604030504040204" pitchFamily="34" charset="-120"/>
              <a:ea typeface="微軟正黑體" panose="020B0604030504040204" pitchFamily="34" charset="-120"/>
            </a:endParaRPr>
          </a:p>
        </p:txBody>
      </p:sp>
      <p:cxnSp>
        <p:nvCxnSpPr>
          <p:cNvPr id="9" name="Straight Connector 8"/>
          <p:cNvCxnSpPr/>
          <p:nvPr/>
        </p:nvCxnSpPr>
        <p:spPr>
          <a:xfrm>
            <a:off x="10298430" y="1569222"/>
            <a:ext cx="0" cy="1923415"/>
          </a:xfrm>
          <a:prstGeom prst="line">
            <a:avLst/>
          </a:prstGeom>
          <a:ln w="38100">
            <a:solidFill>
              <a:schemeClr val="tx1"/>
            </a:solidFill>
            <a:prstDash val="dashDot"/>
          </a:ln>
        </p:spPr>
        <p:style>
          <a:lnRef idx="2">
            <a:schemeClr val="accent1"/>
          </a:lnRef>
          <a:fillRef idx="0">
            <a:srgbClr val="FFFFFF"/>
          </a:fillRef>
          <a:effectRef idx="0">
            <a:srgbClr val="FFFFFF"/>
          </a:effectRef>
          <a:fontRef idx="minor">
            <a:schemeClr val="tx1"/>
          </a:fontRef>
        </p:style>
      </p:cxnSp>
      <p:cxnSp>
        <p:nvCxnSpPr>
          <p:cNvPr id="10" name="Straight Connector 9"/>
          <p:cNvCxnSpPr/>
          <p:nvPr/>
        </p:nvCxnSpPr>
        <p:spPr>
          <a:xfrm>
            <a:off x="10298430" y="3769360"/>
            <a:ext cx="0" cy="2246630"/>
          </a:xfrm>
          <a:prstGeom prst="line">
            <a:avLst/>
          </a:prstGeom>
          <a:ln w="38100">
            <a:solidFill>
              <a:schemeClr val="tx1"/>
            </a:solidFill>
            <a:prstDash val="dashDot"/>
          </a:ln>
        </p:spPr>
        <p:style>
          <a:lnRef idx="2">
            <a:schemeClr val="accent1"/>
          </a:lnRef>
          <a:fillRef idx="0">
            <a:srgbClr val="FFFFFF"/>
          </a:fillRef>
          <a:effectRef idx="0">
            <a:srgbClr val="FFFFFF"/>
          </a:effectRef>
          <a:fontRef idx="minor">
            <a:schemeClr val="tx1"/>
          </a:fontRef>
        </p:style>
      </p:cxnSp>
      <p:cxnSp>
        <p:nvCxnSpPr>
          <p:cNvPr id="11" name="Straight Connector 10"/>
          <p:cNvCxnSpPr/>
          <p:nvPr/>
        </p:nvCxnSpPr>
        <p:spPr>
          <a:xfrm rot="5400000">
            <a:off x="10262808" y="1524635"/>
            <a:ext cx="0" cy="1923415"/>
          </a:xfrm>
          <a:prstGeom prst="line">
            <a:avLst/>
          </a:prstGeom>
          <a:ln w="38100">
            <a:solidFill>
              <a:schemeClr val="tx1"/>
            </a:solidFill>
            <a:prstDash val="dashDot"/>
          </a:ln>
        </p:spPr>
        <p:style>
          <a:lnRef idx="2">
            <a:schemeClr val="accent1"/>
          </a:lnRef>
          <a:fillRef idx="0">
            <a:srgbClr val="FFFFFF"/>
          </a:fillRef>
          <a:effectRef idx="0">
            <a:srgbClr val="FFFFFF"/>
          </a:effectRef>
          <a:fontRef idx="minor">
            <a:schemeClr val="tx1"/>
          </a:fontRef>
        </p:style>
      </p:cxnSp>
      <p:cxnSp>
        <p:nvCxnSpPr>
          <p:cNvPr id="12" name="Straight Connector 11"/>
          <p:cNvCxnSpPr/>
          <p:nvPr/>
        </p:nvCxnSpPr>
        <p:spPr>
          <a:xfrm>
            <a:off x="8040370" y="1214120"/>
            <a:ext cx="0" cy="2811145"/>
          </a:xfrm>
          <a:prstGeom prst="line">
            <a:avLst/>
          </a:prstGeom>
          <a:ln w="76200">
            <a:solidFill>
              <a:schemeClr val="tx1"/>
            </a:solidFill>
            <a:prstDash val="dashDot"/>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997388" y="365125"/>
            <a:ext cx="5665694" cy="625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常犯錯誤提醒</a:t>
            </a:r>
          </a:p>
        </p:txBody>
      </p:sp>
      <p:sp>
        <p:nvSpPr>
          <p:cNvPr id="3" name="內容版面配置區 2"/>
          <p:cNvSpPr>
            <a:spLocks noGrp="1"/>
          </p:cNvSpPr>
          <p:nvPr>
            <p:ph idx="1"/>
          </p:nvPr>
        </p:nvSpPr>
        <p:spPr/>
        <p:txBody>
          <a:bodyPr>
            <a:normAutofit/>
          </a:bodyPr>
          <a:lstStyle/>
          <a:p>
            <a:r>
              <a:rPr lang="zh-TW" altLang="en-US" dirty="0">
                <a:latin typeface="微軟正黑體" panose="020B0604030504040204" pitchFamily="34" charset="-120"/>
                <a:ea typeface="微軟正黑體" panose="020B0604030504040204" pitchFamily="34" charset="-120"/>
              </a:rPr>
              <a:t>尺寸標示不足或過度</a:t>
            </a:r>
            <a:endParaRPr lang="en-US" altLang="zh-TW" dirty="0">
              <a:latin typeface="微軟正黑體" panose="020B0604030504040204" pitchFamily="34" charset="-120"/>
              <a:ea typeface="微軟正黑體" panose="020B0604030504040204" pitchFamily="34" charset="-120"/>
            </a:endParaRPr>
          </a:p>
          <a:p>
            <a:pPr marL="0" indent="0">
              <a:buNone/>
            </a:pPr>
            <a:r>
              <a:rPr lang="zh-TW" altLang="en-US" dirty="0">
                <a:solidFill>
                  <a:srgbClr val="FF0000"/>
                </a:solidFill>
                <a:latin typeface="微軟正黑體" panose="020B0604030504040204" pitchFamily="34" charset="-120"/>
                <a:ea typeface="微軟正黑體" panose="020B0604030504040204" pitchFamily="34" charset="-120"/>
              </a:rPr>
              <a:t>標示必需的即可</a:t>
            </a:r>
            <a:endParaRPr lang="en-US" altLang="zh-TW" dirty="0">
              <a:solidFill>
                <a:srgbClr val="FF0000"/>
              </a:solidFill>
              <a:latin typeface="微軟正黑體" panose="020B0604030504040204" pitchFamily="34" charset="-120"/>
              <a:ea typeface="微軟正黑體" panose="020B0604030504040204" pitchFamily="34" charset="-120"/>
            </a:endParaRPr>
          </a:p>
          <a:p>
            <a:pPr marL="0" indent="0">
              <a:buNone/>
            </a:pPr>
            <a:r>
              <a:rPr lang="zh-TW" altLang="en-US" dirty="0">
                <a:latin typeface="微軟正黑體" panose="020B0604030504040204" pitchFamily="34" charset="-120"/>
                <a:ea typeface="微軟正黑體" panose="020B0604030504040204" pitchFamily="34" charset="-120"/>
              </a:rPr>
              <a:t>可以利用計算得到的就不用標</a:t>
            </a:r>
            <a:r>
              <a:rPr lang="en-US" altLang="zh-TW" dirty="0">
                <a:latin typeface="微軟正黑體" panose="020B0604030504040204" pitchFamily="34" charset="-120"/>
                <a:ea typeface="微軟正黑體" panose="020B0604030504040204" pitchFamily="34" charset="-120"/>
              </a:rPr>
              <a:t>~</a:t>
            </a:r>
          </a:p>
          <a:p>
            <a:pPr marL="0" indent="0">
              <a:buNone/>
            </a:pP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線條規格錯誤</a:t>
            </a:r>
            <a:endParaRPr lang="en-US" altLang="zh-TW" dirty="0">
              <a:latin typeface="微軟正黑體" panose="020B0604030504040204" pitchFamily="34" charset="-120"/>
              <a:ea typeface="微軟正黑體" panose="020B0604030504040204" pitchFamily="34" charset="-120"/>
            </a:endParaRPr>
          </a:p>
          <a:p>
            <a:pPr marL="0" indent="0">
              <a:buNone/>
            </a:pPr>
            <a:r>
              <a:rPr lang="zh-TW" altLang="en-US" dirty="0">
                <a:latin typeface="微軟正黑體" panose="020B0604030504040204" pitchFamily="34" charset="-120"/>
                <a:ea typeface="微軟正黑體" panose="020B0604030504040204" pitchFamily="34" charset="-120"/>
              </a:rPr>
              <a:t>記得</a:t>
            </a:r>
            <a:r>
              <a:rPr lang="zh-TW" altLang="en-US" u="sng" dirty="0">
                <a:latin typeface="微軟正黑體" panose="020B0604030504040204" pitchFamily="34" charset="-120"/>
                <a:ea typeface="微軟正黑體" panose="020B0604030504040204" pitchFamily="34" charset="-120"/>
              </a:rPr>
              <a:t>透視部分</a:t>
            </a:r>
            <a:r>
              <a:rPr lang="zh-TW" altLang="en-US" dirty="0">
                <a:latin typeface="微軟正黑體" panose="020B0604030504040204" pitchFamily="34" charset="-120"/>
                <a:ea typeface="微軟正黑體" panose="020B0604030504040204" pitchFamily="34" charset="-120"/>
              </a:rPr>
              <a:t>要畫</a:t>
            </a:r>
            <a:r>
              <a:rPr lang="zh-TW" altLang="en-US" u="sng" dirty="0">
                <a:latin typeface="微軟正黑體" panose="020B0604030504040204" pitchFamily="34" charset="-120"/>
                <a:ea typeface="微軟正黑體" panose="020B0604030504040204" pitchFamily="34" charset="-120"/>
              </a:rPr>
              <a:t>虛線</a:t>
            </a:r>
            <a:endParaRPr lang="en-US" altLang="zh-TW" u="sng" dirty="0">
              <a:latin typeface="微軟正黑體" panose="020B0604030504040204" pitchFamily="34" charset="-120"/>
              <a:ea typeface="微軟正黑體" panose="020B0604030504040204" pitchFamily="34" charset="-120"/>
            </a:endParaRPr>
          </a:p>
          <a:p>
            <a:pPr marL="0" indent="0">
              <a:buNone/>
            </a:pPr>
            <a:endParaRPr lang="zh-TW" altLang="en-US" dirty="0">
              <a:latin typeface="微軟正黑體" panose="020B0604030504040204" pitchFamily="34" charset="-120"/>
              <a:ea typeface="微軟正黑體" panose="020B0604030504040204" pitchFamily="34" charset="-120"/>
            </a:endParaRPr>
          </a:p>
          <a:p>
            <a:pPr marL="0" indent="0">
              <a:buNone/>
            </a:pPr>
            <a:endParaRPr lang="en-US" altLang="zh-TW" dirty="0">
              <a:latin typeface="微軟正黑體" panose="020B0604030504040204" pitchFamily="34" charset="-120"/>
              <a:ea typeface="微軟正黑體" panose="020B0604030504040204" pitchFamily="34" charset="-120"/>
            </a:endParaRPr>
          </a:p>
        </p:txBody>
      </p:sp>
      <p:pic>
        <p:nvPicPr>
          <p:cNvPr id="7" name="圖片 6"/>
          <p:cNvPicPr>
            <a:picLocks noChangeAspect="1"/>
          </p:cNvPicPr>
          <p:nvPr/>
        </p:nvPicPr>
        <p:blipFill rotWithShape="1">
          <a:blip r:embed="rId2">
            <a:extLst>
              <a:ext uri="{28A0092B-C50C-407E-A947-70E740481C1C}">
                <a14:useLocalDpi xmlns:a14="http://schemas.microsoft.com/office/drawing/2010/main" val="0"/>
              </a:ext>
            </a:extLst>
          </a:blip>
          <a:srcRect l="2731" t="11231" r="65595" b="33521"/>
          <a:stretch>
            <a:fillRect/>
          </a:stretch>
        </p:blipFill>
        <p:spPr>
          <a:xfrm>
            <a:off x="6259130" y="1197301"/>
            <a:ext cx="3741315" cy="2231699"/>
          </a:xfrm>
          <a:prstGeom prst="rect">
            <a:avLst/>
          </a:prstGeom>
        </p:spPr>
      </p:pic>
      <p:pic>
        <p:nvPicPr>
          <p:cNvPr id="10" name="圖片 9"/>
          <p:cNvPicPr>
            <a:picLocks noChangeAspect="1"/>
          </p:cNvPicPr>
          <p:nvPr/>
        </p:nvPicPr>
        <p:blipFill rotWithShape="1">
          <a:blip r:embed="rId2">
            <a:extLst>
              <a:ext uri="{28A0092B-C50C-407E-A947-70E740481C1C}">
                <a14:useLocalDpi xmlns:a14="http://schemas.microsoft.com/office/drawing/2010/main" val="0"/>
              </a:ext>
            </a:extLst>
          </a:blip>
          <a:srcRect l="37211" t="7921" r="33322" b="33521"/>
          <a:stretch>
            <a:fillRect/>
          </a:stretch>
        </p:blipFill>
        <p:spPr>
          <a:xfrm>
            <a:off x="6227381" y="3767070"/>
            <a:ext cx="3773065" cy="2564149"/>
          </a:xfrm>
          <a:prstGeom prst="rect">
            <a:avLst/>
          </a:prstGeom>
        </p:spPr>
      </p:pic>
      <p:sp>
        <p:nvSpPr>
          <p:cNvPr id="9" name="文字方塊 8"/>
          <p:cNvSpPr txBox="1"/>
          <p:nvPr/>
        </p:nvSpPr>
        <p:spPr>
          <a:xfrm>
            <a:off x="10000446" y="1137375"/>
            <a:ext cx="126320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標示過度 </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10000445" y="3822271"/>
            <a:ext cx="126320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正確</a:t>
            </a:r>
            <a:endParaRPr lang="en-US" altLang="zh-TW" dirty="0">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學會工程製圖可以做甚麼呢</a:t>
            </a:r>
          </a:p>
        </p:txBody>
      </p:sp>
      <p:sp>
        <p:nvSpPr>
          <p:cNvPr id="3" name="內容版面配置區 2"/>
          <p:cNvSpPr>
            <a:spLocks noGrp="1"/>
          </p:cNvSpPr>
          <p:nvPr>
            <p:ph idx="1"/>
          </p:nvPr>
        </p:nvSpPr>
        <p:spPr>
          <a:xfrm>
            <a:off x="276860" y="1825625"/>
            <a:ext cx="10515600" cy="4351338"/>
          </a:xfrm>
        </p:spPr>
        <p:txBody>
          <a:bodyPr/>
          <a:lstStyle/>
          <a:p>
            <a:r>
              <a:rPr lang="zh-TW" altLang="en-US" dirty="0">
                <a:latin typeface="微軟正黑體" panose="020B0604030504040204" pitchFamily="34" charset="-120"/>
                <a:ea typeface="微軟正黑體" panose="020B0604030504040204" pitchFamily="34" charset="-120"/>
                <a:sym typeface="+mn-ea"/>
              </a:rPr>
              <a:t>飾品</a:t>
            </a:r>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
        <p:nvSpPr>
          <p:cNvPr id="17" name="內容版面配置區 2"/>
          <p:cNvSpPr txBox="1"/>
          <p:nvPr/>
        </p:nvSpPr>
        <p:spPr>
          <a:xfrm>
            <a:off x="4862599"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微軟正黑體" panose="020B0604030504040204" pitchFamily="34" charset="-120"/>
                <a:ea typeface="微軟正黑體" panose="020B0604030504040204" pitchFamily="34" charset="-120"/>
                <a:sym typeface="+mn-ea"/>
              </a:rPr>
              <a:t>機械零件</a:t>
            </a:r>
            <a:endParaRPr lang="en-US" altLang="zh-TW" sz="1200" dirty="0">
              <a:latin typeface="微軟正黑體" panose="020B0604030504040204" pitchFamily="34" charset="-120"/>
              <a:ea typeface="微軟正黑體" panose="020B0604030504040204" pitchFamily="34" charset="-120"/>
            </a:endParaRPr>
          </a:p>
        </p:txBody>
      </p:sp>
      <p:pic>
        <p:nvPicPr>
          <p:cNvPr id="18" name="線上媒體 17" title="3D modeling a ring on iPad with Shapr3D">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5"/>
          <a:stretch>
            <a:fillRect/>
          </a:stretch>
        </p:blipFill>
        <p:spPr>
          <a:xfrm>
            <a:off x="276860" y="2630805"/>
            <a:ext cx="4319270" cy="2431415"/>
          </a:xfrm>
          <a:prstGeom prst="rect">
            <a:avLst/>
          </a:prstGeom>
        </p:spPr>
      </p:pic>
      <p:sp>
        <p:nvSpPr>
          <p:cNvPr id="8" name="文字方塊 7"/>
          <p:cNvSpPr txBox="1"/>
          <p:nvPr/>
        </p:nvSpPr>
        <p:spPr>
          <a:xfrm>
            <a:off x="4862596" y="5944243"/>
            <a:ext cx="5394302" cy="460375"/>
          </a:xfrm>
          <a:prstGeom prst="rect">
            <a:avLst/>
          </a:prstGeom>
          <a:noFill/>
        </p:spPr>
        <p:txBody>
          <a:bodyPr wrap="square" rtlCol="0">
            <a:spAutoFit/>
          </a:bodyPr>
          <a:lstStyle/>
          <a:p>
            <a:r>
              <a:rPr lang="en-US" altLang="zh-TW" sz="1200" dirty="0">
                <a:sym typeface="+mn-ea"/>
                <a:hlinkClick r:id="rId6"/>
              </a:rPr>
              <a:t>https://youtu.be/qsQfXPOed6g?si=3BKU5RebdmeJgs0m</a:t>
            </a:r>
            <a:endParaRPr lang="zh-TW" altLang="en-US" sz="1200" dirty="0"/>
          </a:p>
          <a:p>
            <a:endParaRPr lang="zh-TW" altLang="en-US" sz="1200" dirty="0">
              <a:latin typeface="微軟正黑體" panose="020B0604030504040204" pitchFamily="34" charset="-120"/>
              <a:ea typeface="微軟正黑體" panose="020B0604030504040204" pitchFamily="34" charset="-120"/>
            </a:endParaRPr>
          </a:p>
        </p:txBody>
      </p:sp>
      <p:sp>
        <p:nvSpPr>
          <p:cNvPr id="10" name="文字方塊 9"/>
          <p:cNvSpPr txBox="1"/>
          <p:nvPr/>
        </p:nvSpPr>
        <p:spPr>
          <a:xfrm>
            <a:off x="276860" y="5899785"/>
            <a:ext cx="3844925" cy="359410"/>
          </a:xfrm>
          <a:prstGeom prst="rect">
            <a:avLst/>
          </a:prstGeom>
          <a:noFill/>
        </p:spPr>
        <p:txBody>
          <a:bodyPr wrap="square">
            <a:noAutofit/>
          </a:bodyPr>
          <a:lstStyle/>
          <a:p>
            <a:r>
              <a:rPr lang="en-US" altLang="zh-TW" sz="1200" dirty="0">
                <a:latin typeface="微軟正黑體" panose="020B0604030504040204" pitchFamily="34" charset="-120"/>
                <a:ea typeface="微軟正黑體" panose="020B0604030504040204" pitchFamily="34" charset="-120"/>
                <a:sym typeface="+mn-ea"/>
                <a:hlinkClick r:id="rId7"/>
              </a:rPr>
              <a:t>https://www.youtube.com/watch?v=eFRsENbmU_o&amp;t=61s</a:t>
            </a:r>
            <a:endParaRPr lang="zh-TW" altLang="en-US" sz="1200" dirty="0"/>
          </a:p>
        </p:txBody>
      </p:sp>
      <p:pic>
        <p:nvPicPr>
          <p:cNvPr id="6" name="線上媒體 5" title="First Look - SOLIDWORKS CAD">
            <a:hlinkClick r:id="" action="ppaction://media"/>
          </p:cNvPr>
          <p:cNvPicPr>
            <a:picLocks noRot="1" noChangeAspect="1"/>
          </p:cNvPicPr>
          <p:nvPr>
            <a:videoFile r:link="rId1"/>
            <p:extLst>
              <p:ext uri="{DAA4B4D4-6D71-4841-9C94-3DE7FCFB9230}">
                <p14:media xmlns:p14="http://schemas.microsoft.com/office/powerpoint/2010/main" r:link="rId3"/>
              </p:ext>
            </p:extLst>
          </p:nvPr>
        </p:nvPicPr>
        <p:blipFill>
          <a:blip r:embed="rId8"/>
          <a:stretch>
            <a:fillRect/>
          </a:stretch>
        </p:blipFill>
        <p:spPr>
          <a:xfrm>
            <a:off x="4862830" y="2629535"/>
            <a:ext cx="4290060" cy="2425065"/>
          </a:xfrm>
          <a:prstGeom prst="rect">
            <a:avLst/>
          </a:prstGeom>
        </p:spPr>
      </p:pic>
      <p:pic>
        <p:nvPicPr>
          <p:cNvPr id="4" name="Content Placeholder 3"/>
          <p:cNvPicPr>
            <a:picLocks noGrp="1" noChangeAspect="1"/>
          </p:cNvPicPr>
          <p:nvPr>
            <p:ph sz="half" idx="2"/>
          </p:nvPr>
        </p:nvPicPr>
        <p:blipFill>
          <a:blip r:embed="rId9"/>
          <a:stretch>
            <a:fillRect/>
          </a:stretch>
        </p:blipFill>
        <p:spPr>
          <a:xfrm>
            <a:off x="9419590" y="2629535"/>
            <a:ext cx="1842770" cy="2623185"/>
          </a:xfrm>
          <a:prstGeom prst="rect">
            <a:avLst/>
          </a:prstGeom>
        </p:spPr>
      </p:pic>
      <p:sp>
        <p:nvSpPr>
          <p:cNvPr id="7" name="內容版面配置區 2"/>
          <p:cNvSpPr txBox="1"/>
          <p:nvPr/>
        </p:nvSpPr>
        <p:spPr>
          <a:xfrm>
            <a:off x="9419590" y="1824990"/>
            <a:ext cx="4263390" cy="6115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創意產品</a:t>
            </a:r>
          </a:p>
        </p:txBody>
      </p:sp>
      <p:sp>
        <p:nvSpPr>
          <p:cNvPr id="5" name="Text Box 4"/>
          <p:cNvSpPr txBox="1"/>
          <p:nvPr/>
        </p:nvSpPr>
        <p:spPr>
          <a:xfrm>
            <a:off x="9419590" y="5901690"/>
            <a:ext cx="1933575" cy="548005"/>
          </a:xfrm>
          <a:prstGeom prst="rect">
            <a:avLst/>
          </a:prstGeom>
          <a:noFill/>
        </p:spPr>
        <p:txBody>
          <a:bodyPr wrap="square" rtlCol="0" anchor="t">
            <a:noAutofit/>
          </a:bodyPr>
          <a:lstStyle/>
          <a:p>
            <a:r>
              <a:rPr lang="en-US" altLang="zh-TW" sz="1200" dirty="0">
                <a:sym typeface="+mn-ea"/>
                <a:hlinkClick r:id="rId10" action="ppaction://hlinkfile"/>
              </a:rPr>
              <a:t>https://www.youtube.com/shorts/NCFsWftVmJs</a:t>
            </a:r>
            <a:endParaRPr lang="en-US" altLang="zh-TW" sz="1200"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x" algn="l"/>
        </a:blipFill>
        <a:effectLst/>
      </p:bgPr>
    </p:bg>
    <p:spTree>
      <p:nvGrpSpPr>
        <p:cNvPr id="1" name=""/>
        <p:cNvGrpSpPr/>
        <p:nvPr/>
      </p:nvGrpSpPr>
      <p:grpSpPr>
        <a:xfrm>
          <a:off x="0" y="0"/>
          <a:ext cx="0" cy="0"/>
          <a:chOff x="0" y="0"/>
          <a:chExt cx="0" cy="0"/>
        </a:xfrm>
      </p:grpSpPr>
      <p:grpSp>
        <p:nvGrpSpPr>
          <p:cNvPr id="8" name="群組 7"/>
          <p:cNvGrpSpPr/>
          <p:nvPr/>
        </p:nvGrpSpPr>
        <p:grpSpPr>
          <a:xfrm>
            <a:off x="175532" y="2871557"/>
            <a:ext cx="11302790" cy="2852737"/>
            <a:chOff x="837170" y="250664"/>
            <a:chExt cx="10517660" cy="5986409"/>
          </a:xfrm>
        </p:grpSpPr>
        <p:sp>
          <p:nvSpPr>
            <p:cNvPr id="10" name="矩形 9"/>
            <p:cNvSpPr/>
            <p:nvPr/>
          </p:nvSpPr>
          <p:spPr>
            <a:xfrm>
              <a:off x="837170" y="546732"/>
              <a:ext cx="9474542" cy="4498128"/>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7170" y="250664"/>
              <a:ext cx="10517660" cy="5986409"/>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標題 5"/>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活動</a:t>
            </a:r>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三視圖繪製</a:t>
            </a:r>
          </a:p>
        </p:txBody>
      </p:sp>
      <p:sp>
        <p:nvSpPr>
          <p:cNvPr id="7" name="文字版面配置區 6"/>
          <p:cNvSpPr>
            <a:spLocks noGrp="1"/>
          </p:cNvSpPr>
          <p:nvPr>
            <p:ph type="body" idx="1"/>
          </p:nvPr>
        </p:nvSpPr>
        <p:spPr/>
        <p:txBody>
          <a:bodyPr/>
          <a:lstStyle/>
          <a:p>
            <a:endParaRPr lang="zh-TW"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266;p8"/>
          <p:cNvSpPr txBox="1"/>
          <p:nvPr/>
        </p:nvSpPr>
        <p:spPr>
          <a:xfrm>
            <a:off x="1092200" y="870365"/>
            <a:ext cx="7505700" cy="954600"/>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a:buClr>
                <a:srgbClr val="FFFFFF"/>
              </a:buClr>
            </a:pP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活動</a:t>
            </a:r>
            <a:r>
              <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2-1:</a:t>
            </a: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三視圖繪製</a:t>
            </a:r>
          </a:p>
          <a:p>
            <a:pPr>
              <a:buClr>
                <a:srgbClr val="FFFFFF"/>
              </a:buClr>
            </a:pPr>
            <a:endPar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sp>
        <p:nvSpPr>
          <p:cNvPr id="14" name="Google Shape;282;p10"/>
          <p:cNvSpPr txBox="1"/>
          <p:nvPr/>
        </p:nvSpPr>
        <p:spPr>
          <a:xfrm>
            <a:off x="1092200" y="2214880"/>
            <a:ext cx="10007600" cy="3264000"/>
          </a:xfrm>
          <a:prstGeom prst="rect">
            <a:avLst/>
          </a:prstGeom>
          <a:noFill/>
          <a:ln>
            <a:noFill/>
          </a:ln>
        </p:spPr>
        <p:txBody>
          <a:bodyPr spcFirstLastPara="1" vert="horz" wrap="square" lIns="121900" tIns="121900" rIns="121900" bIns="121900" rtlCol="0" anchor="t" anchorCtr="0">
            <a:normAutofit lnSpcReduction="10000"/>
          </a:bodyPr>
          <a:lstStyle>
            <a:lvl1pPr marL="609600" lvl="0" indent="-414655" algn="l" defTabSz="914400" rtl="0" eaLnBrk="1" latinLnBrk="0" hangingPunct="1">
              <a:lnSpc>
                <a:spcPct val="115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200" lvl="1" indent="-398145" algn="l" defTabSz="914400" rtl="0" eaLnBrk="1" latinLnBrk="0" hangingPunct="1">
              <a:lnSpc>
                <a:spcPct val="115000"/>
              </a:lnSpc>
              <a:spcBef>
                <a:spcPts val="0"/>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800" lvl="2" indent="-398145" algn="l" defTabSz="914400" rtl="0" eaLnBrk="1" latinLnBrk="0" hangingPunct="1">
              <a:lnSpc>
                <a:spcPct val="115000"/>
              </a:lnSpc>
              <a:spcBef>
                <a:spcPts val="0"/>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400" lvl="3"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8000" lvl="4"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600" lvl="5"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200" lvl="6"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800" lvl="7"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400" lvl="8"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注意</a:t>
            </a: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1.</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方格紙中一格長度</a:t>
            </a: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=10</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單位</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2.</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畫前視圖、側視圖、上視圖</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3.</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被遮擋的立體細節畫虛線</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4.</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要標註尺寸</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5.</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不要過度標註</a:t>
            </a:r>
            <a:endParaRPr kumimoji="0" lang="zh-TW" altLang="en-US" sz="2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pic>
        <p:nvPicPr>
          <p:cNvPr id="16" name="Picture 1" descr="image (1)"/>
          <p:cNvPicPr>
            <a:picLocks noChangeAspect="1"/>
          </p:cNvPicPr>
          <p:nvPr/>
        </p:nvPicPr>
        <p:blipFill>
          <a:blip r:embed="rId2"/>
          <a:stretch>
            <a:fillRect/>
          </a:stretch>
        </p:blipFill>
        <p:spPr>
          <a:xfrm>
            <a:off x="6302375" y="801370"/>
            <a:ext cx="5340985" cy="54127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66;p8"/>
          <p:cNvSpPr txBox="1"/>
          <p:nvPr/>
        </p:nvSpPr>
        <p:spPr>
          <a:xfrm>
            <a:off x="1092200" y="870365"/>
            <a:ext cx="7505700" cy="954600"/>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a:buClr>
                <a:srgbClr val="FFFFFF"/>
              </a:buClr>
            </a:pP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活動</a:t>
            </a:r>
            <a:r>
              <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2-1</a:t>
            </a: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答案</a:t>
            </a:r>
          </a:p>
          <a:p>
            <a:pPr>
              <a:buClr>
                <a:srgbClr val="FFFFFF"/>
              </a:buClr>
            </a:pPr>
            <a:endPar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pic>
        <p:nvPicPr>
          <p:cNvPr id="8" name="Picture 0"/>
          <p:cNvPicPr>
            <a:picLocks noChangeAspect="1"/>
          </p:cNvPicPr>
          <p:nvPr/>
        </p:nvPicPr>
        <p:blipFill>
          <a:blip r:embed="rId2"/>
          <a:stretch>
            <a:fillRect/>
          </a:stretch>
        </p:blipFill>
        <p:spPr>
          <a:xfrm>
            <a:off x="4452620" y="2885440"/>
            <a:ext cx="4267835" cy="3667125"/>
          </a:xfrm>
          <a:prstGeom prst="rect">
            <a:avLst/>
          </a:prstGeom>
        </p:spPr>
      </p:pic>
      <p:pic>
        <p:nvPicPr>
          <p:cNvPr id="9" name="Content Placeholder 3"/>
          <p:cNvPicPr>
            <a:picLocks noChangeAspect="1"/>
          </p:cNvPicPr>
          <p:nvPr/>
        </p:nvPicPr>
        <p:blipFill>
          <a:blip r:embed="rId3"/>
          <a:stretch>
            <a:fillRect/>
          </a:stretch>
        </p:blipFill>
        <p:spPr>
          <a:xfrm>
            <a:off x="4526280" y="410845"/>
            <a:ext cx="4119245" cy="2426970"/>
          </a:xfrm>
          <a:prstGeom prst="rect">
            <a:avLst/>
          </a:prstGeom>
        </p:spPr>
      </p:pic>
      <p:pic>
        <p:nvPicPr>
          <p:cNvPr id="10" name="Picture 7"/>
          <p:cNvPicPr>
            <a:picLocks noChangeAspect="1"/>
          </p:cNvPicPr>
          <p:nvPr/>
        </p:nvPicPr>
        <p:blipFill>
          <a:blip r:embed="rId4"/>
          <a:srcRect b="1550"/>
          <a:stretch>
            <a:fillRect/>
          </a:stretch>
        </p:blipFill>
        <p:spPr>
          <a:xfrm>
            <a:off x="8720455" y="2761615"/>
            <a:ext cx="2503170" cy="3790950"/>
          </a:xfrm>
          <a:prstGeom prst="rect">
            <a:avLst/>
          </a:prstGeom>
        </p:spPr>
      </p:pic>
      <p:sp>
        <p:nvSpPr>
          <p:cNvPr id="11" name="Google Shape;282;p10"/>
          <p:cNvSpPr txBox="1"/>
          <p:nvPr/>
        </p:nvSpPr>
        <p:spPr>
          <a:xfrm>
            <a:off x="1092200" y="2214880"/>
            <a:ext cx="10007600" cy="3264000"/>
          </a:xfrm>
          <a:prstGeom prst="rect">
            <a:avLst/>
          </a:prstGeom>
          <a:noFill/>
          <a:ln>
            <a:noFill/>
          </a:ln>
        </p:spPr>
        <p:txBody>
          <a:bodyPr spcFirstLastPara="1" vert="horz" wrap="square" lIns="121900" tIns="121900" rIns="121900" bIns="121900" rtlCol="0" anchor="t" anchorCtr="0">
            <a:normAutofit/>
          </a:bodyPr>
          <a:lstStyle>
            <a:lvl1pPr marL="609600" lvl="0" indent="-414655" algn="l" defTabSz="914400" rtl="0" eaLnBrk="1" latinLnBrk="0" hangingPunct="1">
              <a:lnSpc>
                <a:spcPct val="115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200" lvl="1" indent="-398145" algn="l" defTabSz="914400" rtl="0" eaLnBrk="1" latinLnBrk="0" hangingPunct="1">
              <a:lnSpc>
                <a:spcPct val="115000"/>
              </a:lnSpc>
              <a:spcBef>
                <a:spcPts val="0"/>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800" lvl="2" indent="-398145" algn="l" defTabSz="914400" rtl="0" eaLnBrk="1" latinLnBrk="0" hangingPunct="1">
              <a:lnSpc>
                <a:spcPct val="115000"/>
              </a:lnSpc>
              <a:spcBef>
                <a:spcPts val="0"/>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400" lvl="3"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8000" lvl="4"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600" lvl="5"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200" lvl="6"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800" lvl="7"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400" lvl="8"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左上</a:t>
            </a:r>
            <a:r>
              <a:rPr kumimoji="0" lang="en-US" altLang="zh-TW"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kumimoji="0" lang="zh-TW" altLang="en-US"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上視圖</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左下</a:t>
            </a:r>
            <a:r>
              <a:rPr kumimoji="0" lang="en-US" altLang="zh-TW"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kumimoji="0" lang="zh-TW" altLang="en-US"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前視圖</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右下</a:t>
            </a:r>
            <a:r>
              <a:rPr kumimoji="0" lang="en-US" altLang="zh-TW"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kumimoji="0" lang="zh-TW" altLang="en-US" sz="3000"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側視圖</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0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a:t>
            </a:r>
            <a:r>
              <a:rPr kumimoji="0" lang="zh-TW" altLang="en-US" sz="25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a:t>
            </a:r>
            <a:r>
              <a:rPr kumimoji="0" lang="en-US" altLang="zh-TW" sz="25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kumimoji="0" lang="zh-TW" altLang="en-US" sz="2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a:t>
            </a:r>
            <a:r>
              <a:rPr kumimoji="0" lang="en-US" altLang="zh-TW" sz="2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a:t>
            </a:r>
            <a:r>
              <a:rPr kumimoji="0" lang="zh-TW" altLang="en-US" sz="2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迅速</a:t>
            </a:r>
          </a:p>
        </p:txBody>
      </p:sp>
      <p:cxnSp>
        <p:nvCxnSpPr>
          <p:cNvPr id="12" name="Straight Connector 11"/>
          <p:cNvCxnSpPr/>
          <p:nvPr/>
        </p:nvCxnSpPr>
        <p:spPr>
          <a:xfrm>
            <a:off x="9471025" y="5069840"/>
            <a:ext cx="1905" cy="1089660"/>
          </a:xfrm>
          <a:prstGeom prst="line">
            <a:avLst/>
          </a:prstGeom>
          <a:noFill/>
          <a:ln w="6350" cap="flat" cmpd="sng" algn="ctr">
            <a:solidFill>
              <a:srgbClr val="E7E6E6">
                <a:lumMod val="10000"/>
              </a:srgbClr>
            </a:solidFill>
            <a:prstDash val="dash"/>
            <a:miter lim="800000"/>
          </a:ln>
          <a:effectLst/>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66;p8"/>
          <p:cNvSpPr txBox="1"/>
          <p:nvPr/>
        </p:nvSpPr>
        <p:spPr>
          <a:xfrm>
            <a:off x="1092200" y="870365"/>
            <a:ext cx="7505700" cy="954600"/>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a:buClr>
                <a:srgbClr val="FFFFFF"/>
              </a:buClr>
            </a:pP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活動</a:t>
            </a:r>
            <a:r>
              <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2-2:</a:t>
            </a: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三視圖繪製</a:t>
            </a:r>
            <a:r>
              <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2</a:t>
            </a:r>
            <a:endPar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a:p>
            <a:pPr>
              <a:buClr>
                <a:srgbClr val="FFFFFF"/>
              </a:buClr>
            </a:pPr>
            <a:endPar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sp>
        <p:nvSpPr>
          <p:cNvPr id="7" name="Google Shape;282;p10"/>
          <p:cNvSpPr txBox="1"/>
          <p:nvPr/>
        </p:nvSpPr>
        <p:spPr>
          <a:xfrm>
            <a:off x="615950" y="2119630"/>
            <a:ext cx="10007600" cy="3264000"/>
          </a:xfrm>
          <a:prstGeom prst="rect">
            <a:avLst/>
          </a:prstGeom>
          <a:noFill/>
          <a:ln>
            <a:noFill/>
          </a:ln>
        </p:spPr>
        <p:txBody>
          <a:bodyPr vert="horz" wrap="square" lIns="121900" tIns="121900" rIns="121900" bIns="121900" rtlCol="0" anchor="t" anchorCtr="0">
            <a:noAutofit/>
          </a:bodyPr>
          <a:lstStyle>
            <a:lvl1pPr marL="609600" lvl="0" indent="-414655" algn="l" defTabSz="914400" rtl="0" eaLnBrk="1" latinLnBrk="0" hangingPunct="1">
              <a:lnSpc>
                <a:spcPct val="115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200" lvl="1" indent="-398145" algn="l" defTabSz="914400" rtl="0" eaLnBrk="1" latinLnBrk="0" hangingPunct="1">
              <a:lnSpc>
                <a:spcPct val="115000"/>
              </a:lnSpc>
              <a:spcBef>
                <a:spcPts val="0"/>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800" lvl="2" indent="-398145" algn="l" defTabSz="914400" rtl="0" eaLnBrk="1" latinLnBrk="0" hangingPunct="1">
              <a:lnSpc>
                <a:spcPct val="115000"/>
              </a:lnSpc>
              <a:spcBef>
                <a:spcPts val="0"/>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400" lvl="3"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8000" lvl="4"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600" lvl="5"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200" lvl="6"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800" lvl="7"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400" lvl="8"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注意</a:t>
            </a:r>
            <a:r>
              <a:rPr lang="en-US" altLang="zh-TW"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p>
          <a:p>
            <a:pPr marL="0" indent="0">
              <a:buFont typeface="Arial" panose="020B0604020202020204" pitchFamily="34" charset="0"/>
              <a:buNone/>
            </a:pPr>
            <a:r>
              <a:rPr lang="en-US" altLang="zh-TW"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1.</a:t>
            </a:r>
            <a:r>
              <a:rPr lang="zh-TW" altLang="en-US"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方格紙中一格長度</a:t>
            </a:r>
            <a:r>
              <a:rPr lang="en-US" altLang="zh-TW"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=10</a:t>
            </a:r>
            <a:r>
              <a:rPr lang="zh-TW" altLang="en-US"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單位</a:t>
            </a:r>
          </a:p>
          <a:p>
            <a:pPr marL="0" indent="0">
              <a:buFont typeface="Arial" panose="020B0604020202020204" pitchFamily="34" charset="0"/>
              <a:buNone/>
            </a:pPr>
            <a:r>
              <a:rPr lang="en-US" altLang="zh-TW"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2.</a:t>
            </a:r>
            <a:r>
              <a:rPr lang="zh-TW" altLang="en-US"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畫前視圖、側視圖、上視圖</a:t>
            </a:r>
          </a:p>
          <a:p>
            <a:pPr marL="0" indent="0">
              <a:buFont typeface="Arial" panose="020B0604020202020204" pitchFamily="34" charset="0"/>
              <a:buNone/>
            </a:pPr>
            <a:r>
              <a:rPr lang="en-US" altLang="zh-TW"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3.</a:t>
            </a:r>
            <a:r>
              <a:rPr lang="zh-TW" altLang="en-US"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被遮擋的立體細節畫虛線</a:t>
            </a:r>
          </a:p>
          <a:p>
            <a:pPr marL="0" indent="0">
              <a:buFont typeface="Arial" panose="020B0604020202020204" pitchFamily="34" charset="0"/>
              <a:buNone/>
            </a:pPr>
            <a:r>
              <a:rPr lang="en-US" altLang="zh-TW"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4.</a:t>
            </a:r>
            <a:r>
              <a:rPr lang="zh-TW" altLang="en-US"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要標註尺寸</a:t>
            </a:r>
          </a:p>
          <a:p>
            <a:pPr marL="0" indent="0">
              <a:buFont typeface="Arial" panose="020B0604020202020204" pitchFamily="34" charset="0"/>
              <a:buNone/>
            </a:pPr>
            <a:r>
              <a:rPr lang="en-US" altLang="zh-TW"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5.</a:t>
            </a:r>
            <a:r>
              <a:rPr lang="zh-TW" altLang="en-US" sz="2400"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不要過度標註</a:t>
            </a:r>
          </a:p>
          <a:p>
            <a:pPr marL="0" indent="0">
              <a:buFont typeface="Arial" panose="020B0604020202020204" pitchFamily="34" charset="0"/>
              <a:buNone/>
            </a:pPr>
            <a:r>
              <a:rPr lang="en-US" altLang="zh-TW" sz="2400" b="1" dirty="0">
                <a:solidFill>
                  <a:srgbClr val="E7E6E6">
                    <a:lumMod val="10000"/>
                  </a:srgbClr>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6.</a:t>
            </a:r>
            <a:r>
              <a:rPr lang="zh-TW" altLang="en-US" sz="2400" b="1" dirty="0">
                <a:solidFill>
                  <a:schemeClr val="accent1"/>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圓與圓柱軸心要畫中心線</a:t>
            </a:r>
            <a:endParaRPr lang="en-US" altLang="zh-TW" sz="2400" b="1" dirty="0">
              <a:solidFill>
                <a:schemeClr val="accent1"/>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pic>
        <p:nvPicPr>
          <p:cNvPr id="2" name="Content Placeholder 1" descr="Untitled2"/>
          <p:cNvPicPr>
            <a:picLocks noGrp="1" noChangeAspect="1"/>
          </p:cNvPicPr>
          <p:nvPr>
            <p:ph idx="1"/>
          </p:nvPr>
        </p:nvPicPr>
        <p:blipFill>
          <a:blip r:embed="rId2"/>
          <a:stretch>
            <a:fillRect/>
          </a:stretch>
        </p:blipFill>
        <p:spPr>
          <a:xfrm>
            <a:off x="5142865" y="1691005"/>
            <a:ext cx="6303010" cy="43516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來到機械系，你會學到</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4" name="矩形: 圓角 3"/>
          <p:cNvSpPr/>
          <p:nvPr/>
        </p:nvSpPr>
        <p:spPr>
          <a:xfrm>
            <a:off x="1481666" y="2203978"/>
            <a:ext cx="4402667" cy="3615267"/>
          </a:xfrm>
          <a:prstGeom prst="roundRect">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5400" b="1" dirty="0">
                <a:solidFill>
                  <a:srgbClr val="7030A0"/>
                </a:solidFill>
                <a:latin typeface="微軟正黑體" panose="020B0604030504040204" pitchFamily="34" charset="-120"/>
                <a:ea typeface="微軟正黑體" panose="020B0604030504040204" pitchFamily="34" charset="-120"/>
              </a:rPr>
              <a:t>基礎理論</a:t>
            </a:r>
          </a:p>
        </p:txBody>
      </p:sp>
      <p:sp>
        <p:nvSpPr>
          <p:cNvPr id="6" name="矩形: 圓角 5"/>
          <p:cNvSpPr/>
          <p:nvPr/>
        </p:nvSpPr>
        <p:spPr>
          <a:xfrm>
            <a:off x="6409266" y="2203978"/>
            <a:ext cx="4402667" cy="3615267"/>
          </a:xfrm>
          <a:prstGeom prst="round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5400" b="1" dirty="0">
                <a:solidFill>
                  <a:schemeClr val="accent4">
                    <a:lumMod val="40000"/>
                    <a:lumOff val="60000"/>
                  </a:schemeClr>
                </a:solidFill>
                <a:latin typeface="微軟正黑體" panose="020B0604030504040204" pitchFamily="34" charset="-120"/>
                <a:ea typeface="微軟正黑體" panose="020B0604030504040204" pitchFamily="34" charset="-120"/>
              </a:rPr>
              <a:t>應用學科</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66;p8"/>
          <p:cNvSpPr txBox="1"/>
          <p:nvPr/>
        </p:nvSpPr>
        <p:spPr>
          <a:xfrm>
            <a:off x="2608580" y="890906"/>
            <a:ext cx="10007600" cy="954405"/>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lvl="8" indent="457200">
              <a:buClr>
                <a:srgbClr val="FFFFFF"/>
              </a:buClr>
            </a:pPr>
            <a:r>
              <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a:t>
            </a: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活動二</a:t>
            </a:r>
            <a:r>
              <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答案</a:t>
            </a:r>
          </a:p>
          <a:p>
            <a:pPr>
              <a:buClr>
                <a:srgbClr val="FFFFFF"/>
              </a:buClr>
            </a:pPr>
            <a:endPar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pic>
        <p:nvPicPr>
          <p:cNvPr id="6" name="Picture 14" descr="Untitled"/>
          <p:cNvPicPr>
            <a:picLocks noChangeAspect="1"/>
          </p:cNvPicPr>
          <p:nvPr/>
        </p:nvPicPr>
        <p:blipFill>
          <a:blip r:embed="rId3"/>
          <a:stretch>
            <a:fillRect/>
          </a:stretch>
        </p:blipFill>
        <p:spPr>
          <a:xfrm>
            <a:off x="3415665" y="2947670"/>
            <a:ext cx="352425" cy="481330"/>
          </a:xfrm>
          <a:prstGeom prst="rect">
            <a:avLst/>
          </a:prstGeom>
        </p:spPr>
      </p:pic>
      <p:cxnSp>
        <p:nvCxnSpPr>
          <p:cNvPr id="7" name="Straight Connector 15"/>
          <p:cNvCxnSpPr/>
          <p:nvPr/>
        </p:nvCxnSpPr>
        <p:spPr>
          <a:xfrm>
            <a:off x="3349625" y="3004820"/>
            <a:ext cx="269240" cy="467360"/>
          </a:xfrm>
          <a:prstGeom prst="line">
            <a:avLst/>
          </a:prstGeom>
          <a:noFill/>
          <a:ln w="6350" cap="flat" cmpd="sng" algn="ctr">
            <a:solidFill>
              <a:srgbClr val="52A6A4"/>
            </a:solidFill>
            <a:prstDash val="solid"/>
            <a:miter lim="800000"/>
          </a:ln>
          <a:effectLst/>
        </p:spPr>
      </p:cxnSp>
      <p:cxnSp>
        <p:nvCxnSpPr>
          <p:cNvPr id="10" name="Straight Connector 26"/>
          <p:cNvCxnSpPr/>
          <p:nvPr/>
        </p:nvCxnSpPr>
        <p:spPr>
          <a:xfrm>
            <a:off x="2445385" y="4770755"/>
            <a:ext cx="0" cy="795020"/>
          </a:xfrm>
          <a:prstGeom prst="line">
            <a:avLst/>
          </a:prstGeom>
          <a:noFill/>
          <a:ln w="6350" cap="flat" cmpd="sng" algn="ctr">
            <a:solidFill>
              <a:srgbClr val="E7E6E6">
                <a:lumMod val="10000"/>
              </a:srgbClr>
            </a:solidFill>
            <a:prstDash val="dash"/>
            <a:miter lim="800000"/>
          </a:ln>
          <a:effectLst/>
        </p:spPr>
      </p:cxnSp>
      <p:cxnSp>
        <p:nvCxnSpPr>
          <p:cNvPr id="11" name="Straight Connector 27"/>
          <p:cNvCxnSpPr/>
          <p:nvPr/>
        </p:nvCxnSpPr>
        <p:spPr>
          <a:xfrm>
            <a:off x="3143885" y="4782185"/>
            <a:ext cx="0" cy="795020"/>
          </a:xfrm>
          <a:prstGeom prst="line">
            <a:avLst/>
          </a:prstGeom>
          <a:noFill/>
          <a:ln w="6350" cap="flat" cmpd="sng" algn="ctr">
            <a:solidFill>
              <a:srgbClr val="E7E6E6">
                <a:lumMod val="10000"/>
              </a:srgbClr>
            </a:solidFill>
            <a:prstDash val="dash"/>
            <a:miter lim="800000"/>
          </a:ln>
          <a:effectLst/>
        </p:spPr>
      </p:cxnSp>
      <p:cxnSp>
        <p:nvCxnSpPr>
          <p:cNvPr id="12" name="Straight Connector 28"/>
          <p:cNvCxnSpPr/>
          <p:nvPr/>
        </p:nvCxnSpPr>
        <p:spPr>
          <a:xfrm>
            <a:off x="5951855" y="4782185"/>
            <a:ext cx="0" cy="795020"/>
          </a:xfrm>
          <a:prstGeom prst="line">
            <a:avLst/>
          </a:prstGeom>
          <a:noFill/>
          <a:ln w="6350" cap="flat" cmpd="sng" algn="ctr">
            <a:solidFill>
              <a:srgbClr val="E7E6E6">
                <a:lumMod val="10000"/>
              </a:srgbClr>
            </a:solidFill>
            <a:prstDash val="dash"/>
            <a:miter lim="800000"/>
          </a:ln>
          <a:effectLst/>
        </p:spPr>
      </p:cxnSp>
      <p:cxnSp>
        <p:nvCxnSpPr>
          <p:cNvPr id="13" name="Straight Connector 29"/>
          <p:cNvCxnSpPr/>
          <p:nvPr/>
        </p:nvCxnSpPr>
        <p:spPr>
          <a:xfrm>
            <a:off x="6652895" y="4782185"/>
            <a:ext cx="0" cy="795020"/>
          </a:xfrm>
          <a:prstGeom prst="line">
            <a:avLst/>
          </a:prstGeom>
          <a:noFill/>
          <a:ln w="6350" cap="flat" cmpd="sng" algn="ctr">
            <a:solidFill>
              <a:srgbClr val="E7E6E6">
                <a:lumMod val="10000"/>
              </a:srgbClr>
            </a:solidFill>
            <a:prstDash val="dash"/>
            <a:miter lim="800000"/>
          </a:ln>
          <a:effectLst/>
        </p:spPr>
      </p:cxnSp>
      <p:cxnSp>
        <p:nvCxnSpPr>
          <p:cNvPr id="14" name="Straight Connector 31"/>
          <p:cNvCxnSpPr/>
          <p:nvPr/>
        </p:nvCxnSpPr>
        <p:spPr>
          <a:xfrm>
            <a:off x="7654290" y="4398645"/>
            <a:ext cx="1950720" cy="0"/>
          </a:xfrm>
          <a:prstGeom prst="line">
            <a:avLst/>
          </a:prstGeom>
          <a:noFill/>
          <a:ln w="6350" cap="flat" cmpd="sng" algn="ctr">
            <a:solidFill>
              <a:srgbClr val="E7E6E6">
                <a:lumMod val="10000"/>
              </a:srgbClr>
            </a:solidFill>
            <a:prstDash val="dash"/>
            <a:miter lim="800000"/>
          </a:ln>
          <a:effectLst/>
        </p:spPr>
      </p:cxnSp>
      <p:cxnSp>
        <p:nvCxnSpPr>
          <p:cNvPr id="15" name="Straight Connector 32"/>
          <p:cNvCxnSpPr/>
          <p:nvPr/>
        </p:nvCxnSpPr>
        <p:spPr>
          <a:xfrm>
            <a:off x="7606030" y="5187315"/>
            <a:ext cx="1950720" cy="0"/>
          </a:xfrm>
          <a:prstGeom prst="line">
            <a:avLst/>
          </a:prstGeom>
          <a:noFill/>
          <a:ln w="6350" cap="flat" cmpd="sng" algn="ctr">
            <a:solidFill>
              <a:srgbClr val="E7E6E6">
                <a:lumMod val="10000"/>
              </a:srgbClr>
            </a:solidFill>
            <a:prstDash val="dash"/>
            <a:miter lim="800000"/>
          </a:ln>
          <a:effectLst/>
        </p:spPr>
      </p:cxnSp>
      <p:cxnSp>
        <p:nvCxnSpPr>
          <p:cNvPr id="16" name="Straight Connector 33"/>
          <p:cNvCxnSpPr/>
          <p:nvPr/>
        </p:nvCxnSpPr>
        <p:spPr>
          <a:xfrm>
            <a:off x="4177665" y="1188085"/>
            <a:ext cx="0" cy="1724660"/>
          </a:xfrm>
          <a:prstGeom prst="line">
            <a:avLst/>
          </a:prstGeom>
          <a:noFill/>
          <a:ln w="6350" cap="flat" cmpd="sng" algn="ctr">
            <a:solidFill>
              <a:srgbClr val="E7E6E6">
                <a:lumMod val="10000"/>
              </a:srgbClr>
            </a:solidFill>
            <a:prstDash val="dash"/>
            <a:miter lim="800000"/>
          </a:ln>
          <a:effectLst/>
        </p:spPr>
      </p:cxnSp>
      <p:cxnSp>
        <p:nvCxnSpPr>
          <p:cNvPr id="17" name="Straight Connector 34"/>
          <p:cNvCxnSpPr/>
          <p:nvPr/>
        </p:nvCxnSpPr>
        <p:spPr>
          <a:xfrm>
            <a:off x="4914265" y="1188085"/>
            <a:ext cx="0" cy="1724660"/>
          </a:xfrm>
          <a:prstGeom prst="line">
            <a:avLst/>
          </a:prstGeom>
          <a:noFill/>
          <a:ln w="6350" cap="flat" cmpd="sng" algn="ctr">
            <a:solidFill>
              <a:srgbClr val="E7E6E6">
                <a:lumMod val="10000"/>
              </a:srgbClr>
            </a:solidFill>
            <a:prstDash val="dash"/>
            <a:miter lim="800000"/>
          </a:ln>
          <a:effectLst/>
        </p:spPr>
      </p:cxnSp>
      <p:cxnSp>
        <p:nvCxnSpPr>
          <p:cNvPr id="18" name="Straight Connector 37"/>
          <p:cNvCxnSpPr/>
          <p:nvPr/>
        </p:nvCxnSpPr>
        <p:spPr>
          <a:xfrm>
            <a:off x="6297930" y="4671695"/>
            <a:ext cx="0" cy="1009650"/>
          </a:xfrm>
          <a:prstGeom prst="line">
            <a:avLst/>
          </a:prstGeom>
          <a:noFill/>
          <a:ln w="12700" cap="flat" cmpd="sng" algn="ctr">
            <a:solidFill>
              <a:srgbClr val="E7E6E6">
                <a:lumMod val="10000"/>
              </a:srgbClr>
            </a:solidFill>
            <a:prstDash val="dashDot"/>
            <a:miter lim="800000"/>
          </a:ln>
          <a:effectLst/>
        </p:spPr>
      </p:cxnSp>
      <p:cxnSp>
        <p:nvCxnSpPr>
          <p:cNvPr id="19" name="Straight Connector 38"/>
          <p:cNvCxnSpPr/>
          <p:nvPr/>
        </p:nvCxnSpPr>
        <p:spPr>
          <a:xfrm>
            <a:off x="2794635" y="4698365"/>
            <a:ext cx="0" cy="1009650"/>
          </a:xfrm>
          <a:prstGeom prst="line">
            <a:avLst/>
          </a:prstGeom>
          <a:noFill/>
          <a:ln w="12700" cap="flat" cmpd="sng" algn="ctr">
            <a:solidFill>
              <a:srgbClr val="E7E6E6">
                <a:lumMod val="10000"/>
              </a:srgbClr>
            </a:solidFill>
            <a:prstDash val="dashDot"/>
            <a:miter lim="800000"/>
          </a:ln>
          <a:effectLst/>
        </p:spPr>
      </p:cxnSp>
      <p:cxnSp>
        <p:nvCxnSpPr>
          <p:cNvPr id="20" name="Straight Connector 39"/>
          <p:cNvCxnSpPr/>
          <p:nvPr/>
        </p:nvCxnSpPr>
        <p:spPr>
          <a:xfrm>
            <a:off x="4547870" y="3887470"/>
            <a:ext cx="0" cy="1786255"/>
          </a:xfrm>
          <a:prstGeom prst="line">
            <a:avLst/>
          </a:prstGeom>
          <a:noFill/>
          <a:ln w="12700" cap="flat" cmpd="sng" algn="ctr">
            <a:solidFill>
              <a:srgbClr val="E7E6E6">
                <a:lumMod val="10000"/>
              </a:srgbClr>
            </a:solidFill>
            <a:prstDash val="dashDot"/>
            <a:miter lim="800000"/>
          </a:ln>
          <a:effectLst/>
        </p:spPr>
      </p:cxnSp>
      <p:cxnSp>
        <p:nvCxnSpPr>
          <p:cNvPr id="21" name="Straight Connector 40"/>
          <p:cNvCxnSpPr/>
          <p:nvPr/>
        </p:nvCxnSpPr>
        <p:spPr>
          <a:xfrm>
            <a:off x="4535170" y="1102360"/>
            <a:ext cx="0" cy="1902460"/>
          </a:xfrm>
          <a:prstGeom prst="line">
            <a:avLst/>
          </a:prstGeom>
          <a:noFill/>
          <a:ln w="12700" cap="flat" cmpd="sng" algn="ctr">
            <a:solidFill>
              <a:srgbClr val="E7E6E6">
                <a:lumMod val="10000"/>
              </a:srgbClr>
            </a:solidFill>
            <a:prstDash val="dashDot"/>
            <a:miter lim="800000"/>
          </a:ln>
          <a:effectLst/>
        </p:spPr>
      </p:cxnSp>
      <p:cxnSp>
        <p:nvCxnSpPr>
          <p:cNvPr id="22" name="Straight Connector 42"/>
          <p:cNvCxnSpPr/>
          <p:nvPr/>
        </p:nvCxnSpPr>
        <p:spPr>
          <a:xfrm>
            <a:off x="7606030" y="4792980"/>
            <a:ext cx="2059305" cy="0"/>
          </a:xfrm>
          <a:prstGeom prst="line">
            <a:avLst/>
          </a:prstGeom>
          <a:noFill/>
          <a:ln w="12700" cap="flat" cmpd="sng" algn="ctr">
            <a:solidFill>
              <a:srgbClr val="E7E6E6">
                <a:lumMod val="10000"/>
              </a:srgbClr>
            </a:solidFill>
            <a:prstDash val="dashDot"/>
            <a:miter lim="800000"/>
          </a:ln>
          <a:effectLst/>
        </p:spPr>
      </p:cxnSp>
      <p:cxnSp>
        <p:nvCxnSpPr>
          <p:cNvPr id="23" name="Straight Connector 43"/>
          <p:cNvCxnSpPr/>
          <p:nvPr/>
        </p:nvCxnSpPr>
        <p:spPr>
          <a:xfrm>
            <a:off x="3790950" y="4767580"/>
            <a:ext cx="1549400" cy="0"/>
          </a:xfrm>
          <a:prstGeom prst="line">
            <a:avLst/>
          </a:prstGeom>
          <a:noFill/>
          <a:ln w="12700" cap="flat" cmpd="sng" algn="ctr">
            <a:solidFill>
              <a:srgbClr val="E7E6E6">
                <a:lumMod val="10000"/>
              </a:srgbClr>
            </a:solidFill>
            <a:prstDash val="dashDot"/>
            <a:miter lim="800000"/>
          </a:ln>
          <a:effectLst/>
        </p:spPr>
      </p:cxnSp>
      <p:cxnSp>
        <p:nvCxnSpPr>
          <p:cNvPr id="24" name="Straight Connector 44"/>
          <p:cNvCxnSpPr/>
          <p:nvPr/>
        </p:nvCxnSpPr>
        <p:spPr>
          <a:xfrm>
            <a:off x="6311900" y="1267460"/>
            <a:ext cx="0" cy="1546225"/>
          </a:xfrm>
          <a:prstGeom prst="line">
            <a:avLst/>
          </a:prstGeom>
          <a:noFill/>
          <a:ln w="12700" cap="flat" cmpd="sng" algn="ctr">
            <a:solidFill>
              <a:srgbClr val="E7E6E6">
                <a:lumMod val="10000"/>
              </a:srgbClr>
            </a:solidFill>
            <a:prstDash val="dashDot"/>
            <a:miter lim="800000"/>
          </a:ln>
          <a:effectLst/>
        </p:spPr>
      </p:cxnSp>
      <p:cxnSp>
        <p:nvCxnSpPr>
          <p:cNvPr id="25" name="Straight Connector 45"/>
          <p:cNvCxnSpPr/>
          <p:nvPr/>
        </p:nvCxnSpPr>
        <p:spPr>
          <a:xfrm>
            <a:off x="5670550" y="2050415"/>
            <a:ext cx="1431290" cy="0"/>
          </a:xfrm>
          <a:prstGeom prst="line">
            <a:avLst/>
          </a:prstGeom>
          <a:noFill/>
          <a:ln w="12700" cap="flat" cmpd="sng" algn="ctr">
            <a:solidFill>
              <a:srgbClr val="E7E6E6">
                <a:lumMod val="10000"/>
              </a:srgbClr>
            </a:solidFill>
            <a:prstDash val="dashDot"/>
            <a:miter lim="800000"/>
          </a:ln>
          <a:effectLst/>
        </p:spPr>
      </p:cxnSp>
      <p:cxnSp>
        <p:nvCxnSpPr>
          <p:cNvPr id="26" name="Straight Connector 46"/>
          <p:cNvCxnSpPr/>
          <p:nvPr/>
        </p:nvCxnSpPr>
        <p:spPr>
          <a:xfrm>
            <a:off x="2797810" y="1291590"/>
            <a:ext cx="0" cy="1524635"/>
          </a:xfrm>
          <a:prstGeom prst="line">
            <a:avLst/>
          </a:prstGeom>
          <a:noFill/>
          <a:ln w="12700" cap="flat" cmpd="sng" algn="ctr">
            <a:solidFill>
              <a:srgbClr val="E7E6E6">
                <a:lumMod val="10000"/>
              </a:srgbClr>
            </a:solidFill>
            <a:prstDash val="dashDot"/>
            <a:miter lim="800000"/>
          </a:ln>
          <a:effectLst/>
        </p:spPr>
      </p:cxnSp>
      <p:cxnSp>
        <p:nvCxnSpPr>
          <p:cNvPr id="27" name="Straight Connector 47"/>
          <p:cNvCxnSpPr/>
          <p:nvPr/>
        </p:nvCxnSpPr>
        <p:spPr>
          <a:xfrm>
            <a:off x="2040890" y="2046605"/>
            <a:ext cx="1346200" cy="0"/>
          </a:xfrm>
          <a:prstGeom prst="line">
            <a:avLst/>
          </a:prstGeom>
          <a:noFill/>
          <a:ln w="12700" cap="flat" cmpd="sng" algn="ctr">
            <a:solidFill>
              <a:srgbClr val="E7E6E6">
                <a:lumMod val="10000"/>
              </a:srgbClr>
            </a:solidFill>
            <a:prstDash val="dashDot"/>
            <a:miter lim="800000"/>
          </a:ln>
          <a:effectLst/>
        </p:spPr>
      </p:cxnSp>
      <p:cxnSp>
        <p:nvCxnSpPr>
          <p:cNvPr id="28" name="Straight Connector 48"/>
          <p:cNvCxnSpPr/>
          <p:nvPr/>
        </p:nvCxnSpPr>
        <p:spPr>
          <a:xfrm>
            <a:off x="8211820" y="4792980"/>
            <a:ext cx="0" cy="795020"/>
          </a:xfrm>
          <a:prstGeom prst="line">
            <a:avLst/>
          </a:prstGeom>
          <a:noFill/>
          <a:ln w="6350" cap="flat" cmpd="sng" algn="ctr">
            <a:solidFill>
              <a:srgbClr val="E7E6E6">
                <a:lumMod val="10000"/>
              </a:srgbClr>
            </a:solidFill>
            <a:prstDash val="dash"/>
            <a:miter lim="800000"/>
          </a:ln>
          <a:effectLst/>
        </p:spPr>
      </p:cxnSp>
      <p:cxnSp>
        <p:nvCxnSpPr>
          <p:cNvPr id="29" name="Straight Connector 49"/>
          <p:cNvCxnSpPr/>
          <p:nvPr/>
        </p:nvCxnSpPr>
        <p:spPr>
          <a:xfrm>
            <a:off x="9015095" y="4792980"/>
            <a:ext cx="0" cy="795020"/>
          </a:xfrm>
          <a:prstGeom prst="line">
            <a:avLst/>
          </a:prstGeom>
          <a:noFill/>
          <a:ln w="6350" cap="flat" cmpd="sng" algn="ctr">
            <a:solidFill>
              <a:srgbClr val="E7E6E6">
                <a:lumMod val="10000"/>
              </a:srgbClr>
            </a:solidFill>
            <a:prstDash val="dash"/>
            <a:miter lim="800000"/>
          </a:ln>
          <a:effectLst/>
        </p:spPr>
      </p:cxnSp>
      <p:cxnSp>
        <p:nvCxnSpPr>
          <p:cNvPr id="30" name="Straight Connector 50"/>
          <p:cNvCxnSpPr/>
          <p:nvPr/>
        </p:nvCxnSpPr>
        <p:spPr>
          <a:xfrm>
            <a:off x="8613775" y="4698365"/>
            <a:ext cx="0" cy="1009650"/>
          </a:xfrm>
          <a:prstGeom prst="line">
            <a:avLst/>
          </a:prstGeom>
          <a:noFill/>
          <a:ln w="12700" cap="flat" cmpd="sng" algn="ctr">
            <a:solidFill>
              <a:srgbClr val="E7E6E6">
                <a:lumMod val="10000"/>
              </a:srgbClr>
            </a:solidFill>
            <a:prstDash val="dashDot"/>
            <a:miter lim="800000"/>
          </a:ln>
          <a:effectLst/>
        </p:spPr>
      </p:cxnSp>
      <p:pic>
        <p:nvPicPr>
          <p:cNvPr id="2" name="Picture 1" descr="1"/>
          <p:cNvPicPr>
            <a:picLocks noChangeAspect="1"/>
          </p:cNvPicPr>
          <p:nvPr/>
        </p:nvPicPr>
        <p:blipFill>
          <a:blip r:embed="rId4"/>
          <a:stretch>
            <a:fillRect/>
          </a:stretch>
        </p:blipFill>
        <p:spPr>
          <a:xfrm>
            <a:off x="1569085" y="294005"/>
            <a:ext cx="6148705" cy="3379470"/>
          </a:xfrm>
          <a:prstGeom prst="rect">
            <a:avLst/>
          </a:prstGeom>
        </p:spPr>
      </p:pic>
      <p:pic>
        <p:nvPicPr>
          <p:cNvPr id="3" name="Picture 2" descr="3"/>
          <p:cNvPicPr>
            <a:picLocks noChangeAspect="1"/>
          </p:cNvPicPr>
          <p:nvPr/>
        </p:nvPicPr>
        <p:blipFill>
          <a:blip r:embed="rId5"/>
          <a:stretch>
            <a:fillRect/>
          </a:stretch>
        </p:blipFill>
        <p:spPr>
          <a:xfrm>
            <a:off x="7456805" y="4008120"/>
            <a:ext cx="2748915" cy="2561590"/>
          </a:xfrm>
          <a:prstGeom prst="rect">
            <a:avLst/>
          </a:prstGeom>
        </p:spPr>
      </p:pic>
      <p:graphicFrame>
        <p:nvGraphicFramePr>
          <p:cNvPr id="31" name="Object 30"/>
          <p:cNvGraphicFramePr/>
          <p:nvPr/>
        </p:nvGraphicFramePr>
        <p:xfrm>
          <a:off x="1870710" y="3622675"/>
          <a:ext cx="5354320" cy="2941320"/>
        </p:xfrm>
        <a:graphic>
          <a:graphicData uri="http://schemas.openxmlformats.org/presentationml/2006/ole">
            <mc:AlternateContent xmlns:mc="http://schemas.openxmlformats.org/markup-compatibility/2006">
              <mc:Choice xmlns:v="urn:schemas-microsoft-com:vml" Requires="v">
                <p:oleObj spid="_x0000_s1033" r:id="rId6" imgW="5539105" imgH="3042920" progId="Paint.Picture">
                  <p:embed/>
                </p:oleObj>
              </mc:Choice>
              <mc:Fallback>
                <p:oleObj r:id="rId6" imgW="5539105" imgH="3042920" progId="Paint.Picture">
                  <p:embed/>
                  <p:pic>
                    <p:nvPicPr>
                      <p:cNvPr id="0" name="Picture 21"/>
                      <p:cNvPicPr/>
                      <p:nvPr/>
                    </p:nvPicPr>
                    <p:blipFill>
                      <a:blip r:embed="rId7"/>
                      <a:stretch>
                        <a:fillRect/>
                      </a:stretch>
                    </p:blipFill>
                    <p:spPr>
                      <a:xfrm>
                        <a:off x="1870710" y="3622675"/>
                        <a:ext cx="5354320" cy="2941320"/>
                      </a:xfrm>
                      <a:prstGeom prst="rect">
                        <a:avLst/>
                      </a:prstGeom>
                    </p:spPr>
                  </p:pic>
                </p:oleObj>
              </mc:Fallback>
            </mc:AlternateContent>
          </a:graphicData>
        </a:graphic>
      </p:graphicFrame>
      <p:cxnSp>
        <p:nvCxnSpPr>
          <p:cNvPr id="34" name="Straight Connector 33"/>
          <p:cNvCxnSpPr/>
          <p:nvPr/>
        </p:nvCxnSpPr>
        <p:spPr>
          <a:xfrm>
            <a:off x="4043680" y="943610"/>
            <a:ext cx="0" cy="1549400"/>
          </a:xfrm>
          <a:prstGeom prst="line">
            <a:avLst/>
          </a:prstGeom>
          <a:ln w="6350" cap="flat" cmpd="sng" algn="ctr">
            <a:solidFill>
              <a:schemeClr val="bg2">
                <a:lumMod val="1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35" name="Straight Connector 34"/>
          <p:cNvCxnSpPr/>
          <p:nvPr/>
        </p:nvCxnSpPr>
        <p:spPr>
          <a:xfrm>
            <a:off x="4743450" y="952500"/>
            <a:ext cx="4445" cy="1554480"/>
          </a:xfrm>
          <a:prstGeom prst="line">
            <a:avLst/>
          </a:prstGeom>
          <a:ln w="6350" cap="flat" cmpd="sng" algn="ctr">
            <a:solidFill>
              <a:schemeClr val="bg2">
                <a:lumMod val="1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41" name="Straight Connector 40"/>
          <p:cNvCxnSpPr/>
          <p:nvPr/>
        </p:nvCxnSpPr>
        <p:spPr>
          <a:xfrm>
            <a:off x="4382135" y="829310"/>
            <a:ext cx="0" cy="1786255"/>
          </a:xfrm>
          <a:prstGeom prst="line">
            <a:avLst/>
          </a:prstGeom>
          <a:ln w="12700" cmpd="sng">
            <a:solidFill>
              <a:schemeClr val="bg2">
                <a:lumMod val="10000"/>
              </a:schemeClr>
            </a:solidFill>
            <a:prstDash val="dashDot"/>
          </a:ln>
        </p:spPr>
        <p:style>
          <a:lnRef idx="2">
            <a:schemeClr val="accent1"/>
          </a:lnRef>
          <a:fillRef idx="0">
            <a:srgbClr val="FFFFFF"/>
          </a:fillRef>
          <a:effectRef idx="0">
            <a:srgbClr val="FFFFFF"/>
          </a:effectRef>
          <a:fontRef idx="minor">
            <a:schemeClr val="tx1"/>
          </a:fontRef>
        </p:style>
      </p:cxnSp>
      <p:cxnSp>
        <p:nvCxnSpPr>
          <p:cNvPr id="45" name="Straight Connector 44"/>
          <p:cNvCxnSpPr/>
          <p:nvPr/>
        </p:nvCxnSpPr>
        <p:spPr>
          <a:xfrm>
            <a:off x="6146165" y="878205"/>
            <a:ext cx="0" cy="1546225"/>
          </a:xfrm>
          <a:prstGeom prst="line">
            <a:avLst/>
          </a:prstGeom>
          <a:ln w="12700" cmpd="sng">
            <a:solidFill>
              <a:schemeClr val="bg2">
                <a:lumMod val="10000"/>
              </a:schemeClr>
            </a:solidFill>
            <a:prstDash val="dashDot"/>
          </a:ln>
        </p:spPr>
        <p:style>
          <a:lnRef idx="2">
            <a:schemeClr val="accent1"/>
          </a:lnRef>
          <a:fillRef idx="0">
            <a:srgbClr val="FFFFFF"/>
          </a:fillRef>
          <a:effectRef idx="0">
            <a:srgbClr val="FFFFFF"/>
          </a:effectRef>
          <a:fontRef idx="minor">
            <a:schemeClr val="tx1"/>
          </a:fontRef>
        </p:style>
      </p:cxnSp>
      <p:cxnSp>
        <p:nvCxnSpPr>
          <p:cNvPr id="46" name="Straight Connector 45"/>
          <p:cNvCxnSpPr/>
          <p:nvPr/>
        </p:nvCxnSpPr>
        <p:spPr>
          <a:xfrm>
            <a:off x="5504815" y="1661160"/>
            <a:ext cx="1431290" cy="0"/>
          </a:xfrm>
          <a:prstGeom prst="line">
            <a:avLst/>
          </a:prstGeom>
          <a:ln w="12700" cmpd="sng">
            <a:solidFill>
              <a:schemeClr val="bg2">
                <a:lumMod val="10000"/>
              </a:schemeClr>
            </a:solidFill>
            <a:prstDash val="dashDot"/>
          </a:ln>
        </p:spPr>
        <p:style>
          <a:lnRef idx="2">
            <a:schemeClr val="accent1"/>
          </a:lnRef>
          <a:fillRef idx="0">
            <a:srgbClr val="FFFFFF"/>
          </a:fillRef>
          <a:effectRef idx="0">
            <a:srgbClr val="FFFFFF"/>
          </a:effectRef>
          <a:fontRef idx="minor">
            <a:schemeClr val="tx1"/>
          </a:fontRef>
        </p:style>
      </p:cxnSp>
      <p:cxnSp>
        <p:nvCxnSpPr>
          <p:cNvPr id="47" name="Straight Connector 46"/>
          <p:cNvCxnSpPr/>
          <p:nvPr/>
        </p:nvCxnSpPr>
        <p:spPr>
          <a:xfrm>
            <a:off x="2632075" y="902335"/>
            <a:ext cx="0" cy="1524635"/>
          </a:xfrm>
          <a:prstGeom prst="line">
            <a:avLst/>
          </a:prstGeom>
          <a:ln w="12700" cmpd="sng">
            <a:solidFill>
              <a:schemeClr val="bg2">
                <a:lumMod val="10000"/>
              </a:schemeClr>
            </a:solidFill>
            <a:prstDash val="dashDot"/>
          </a:ln>
        </p:spPr>
        <p:style>
          <a:lnRef idx="2">
            <a:schemeClr val="accent1"/>
          </a:lnRef>
          <a:fillRef idx="0">
            <a:srgbClr val="FFFFFF"/>
          </a:fillRef>
          <a:effectRef idx="0">
            <a:srgbClr val="FFFFFF"/>
          </a:effectRef>
          <a:fontRef idx="minor">
            <a:schemeClr val="tx1"/>
          </a:fontRef>
        </p:style>
      </p:cxnSp>
      <p:cxnSp>
        <p:nvCxnSpPr>
          <p:cNvPr id="48" name="Straight Connector 47"/>
          <p:cNvCxnSpPr/>
          <p:nvPr/>
        </p:nvCxnSpPr>
        <p:spPr>
          <a:xfrm>
            <a:off x="1875155" y="1657350"/>
            <a:ext cx="1346200" cy="0"/>
          </a:xfrm>
          <a:prstGeom prst="line">
            <a:avLst/>
          </a:prstGeom>
          <a:ln w="12700" cmpd="sng">
            <a:solidFill>
              <a:schemeClr val="bg2">
                <a:lumMod val="10000"/>
              </a:schemeClr>
            </a:solidFill>
            <a:prstDash val="dashDot"/>
          </a:ln>
        </p:spPr>
        <p:style>
          <a:lnRef idx="2">
            <a:schemeClr val="accent1"/>
          </a:lnRef>
          <a:fillRef idx="0">
            <a:srgbClr val="FFFFFF"/>
          </a:fillRef>
          <a:effectRef idx="0">
            <a:srgbClr val="FFFFFF"/>
          </a:effectRef>
          <a:fontRef idx="minor">
            <a:schemeClr val="tx1"/>
          </a:fontRef>
        </p:style>
      </p:cxnSp>
      <p:cxnSp>
        <p:nvCxnSpPr>
          <p:cNvPr id="33" name="Straight Connector 32"/>
          <p:cNvCxnSpPr/>
          <p:nvPr/>
        </p:nvCxnSpPr>
        <p:spPr>
          <a:xfrm>
            <a:off x="2390775" y="4827270"/>
            <a:ext cx="0" cy="795020"/>
          </a:xfrm>
          <a:prstGeom prst="line">
            <a:avLst/>
          </a:prstGeom>
          <a:ln w="6350" cap="flat" cmpd="sng" algn="ctr">
            <a:solidFill>
              <a:schemeClr val="bg2">
                <a:lumMod val="1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36" name="Straight Connector 35"/>
          <p:cNvCxnSpPr/>
          <p:nvPr/>
        </p:nvCxnSpPr>
        <p:spPr>
          <a:xfrm>
            <a:off x="3067050" y="4827270"/>
            <a:ext cx="0" cy="795020"/>
          </a:xfrm>
          <a:prstGeom prst="line">
            <a:avLst/>
          </a:prstGeom>
          <a:ln w="6350" cap="flat" cmpd="sng" algn="ctr">
            <a:solidFill>
              <a:schemeClr val="bg2">
                <a:lumMod val="1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37" name="Straight Connector 36"/>
          <p:cNvCxnSpPr/>
          <p:nvPr/>
        </p:nvCxnSpPr>
        <p:spPr>
          <a:xfrm>
            <a:off x="5782310" y="4827270"/>
            <a:ext cx="0" cy="793115"/>
          </a:xfrm>
          <a:prstGeom prst="line">
            <a:avLst/>
          </a:prstGeom>
          <a:ln w="6350" cap="flat" cmpd="sng" algn="ctr">
            <a:solidFill>
              <a:schemeClr val="bg2">
                <a:lumMod val="1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38" name="Straight Connector 37"/>
          <p:cNvCxnSpPr/>
          <p:nvPr/>
        </p:nvCxnSpPr>
        <p:spPr>
          <a:xfrm>
            <a:off x="6457950" y="4839970"/>
            <a:ext cx="0" cy="793115"/>
          </a:xfrm>
          <a:prstGeom prst="line">
            <a:avLst/>
          </a:prstGeom>
          <a:ln w="6350" cap="flat" cmpd="sng" algn="ctr">
            <a:solidFill>
              <a:schemeClr val="bg2">
                <a:lumMod val="1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39" name="Straight Connector 38"/>
          <p:cNvCxnSpPr/>
          <p:nvPr/>
        </p:nvCxnSpPr>
        <p:spPr>
          <a:xfrm>
            <a:off x="6108065" y="4775835"/>
            <a:ext cx="0" cy="939165"/>
          </a:xfrm>
          <a:prstGeom prst="line">
            <a:avLst/>
          </a:prstGeom>
          <a:ln w="12700" cmpd="sng">
            <a:solidFill>
              <a:schemeClr val="bg2">
                <a:lumMod val="10000"/>
              </a:schemeClr>
            </a:solidFill>
            <a:prstDash val="dashDot"/>
          </a:ln>
        </p:spPr>
        <p:style>
          <a:lnRef idx="2">
            <a:schemeClr val="accent1"/>
          </a:lnRef>
          <a:fillRef idx="0">
            <a:srgbClr val="FFFFFF"/>
          </a:fillRef>
          <a:effectRef idx="0">
            <a:srgbClr val="FFFFFF"/>
          </a:effectRef>
          <a:fontRef idx="minor">
            <a:schemeClr val="tx1"/>
          </a:fontRef>
        </p:style>
      </p:cxnSp>
      <p:cxnSp>
        <p:nvCxnSpPr>
          <p:cNvPr id="40" name="Straight Connector 39"/>
          <p:cNvCxnSpPr/>
          <p:nvPr/>
        </p:nvCxnSpPr>
        <p:spPr>
          <a:xfrm>
            <a:off x="2729230" y="4775835"/>
            <a:ext cx="0" cy="906780"/>
          </a:xfrm>
          <a:prstGeom prst="line">
            <a:avLst/>
          </a:prstGeom>
          <a:ln w="12700" cmpd="sng">
            <a:solidFill>
              <a:schemeClr val="bg2">
                <a:lumMod val="10000"/>
              </a:schemeClr>
            </a:solidFill>
            <a:prstDash val="dashDot"/>
          </a:ln>
        </p:spPr>
        <p:style>
          <a:lnRef idx="2">
            <a:schemeClr val="accent1"/>
          </a:lnRef>
          <a:fillRef idx="0">
            <a:srgbClr val="FFFFFF"/>
          </a:fillRef>
          <a:effectRef idx="0">
            <a:srgbClr val="FFFFFF"/>
          </a:effectRef>
          <a:fontRef idx="minor">
            <a:schemeClr val="tx1"/>
          </a:fontRef>
        </p:style>
      </p:cxnSp>
      <p:cxnSp>
        <p:nvCxnSpPr>
          <p:cNvPr id="42" name="Straight Connector 41"/>
          <p:cNvCxnSpPr/>
          <p:nvPr/>
        </p:nvCxnSpPr>
        <p:spPr>
          <a:xfrm>
            <a:off x="4427855" y="3963670"/>
            <a:ext cx="0" cy="1784350"/>
          </a:xfrm>
          <a:prstGeom prst="line">
            <a:avLst/>
          </a:prstGeom>
          <a:ln w="12700" cmpd="sng">
            <a:solidFill>
              <a:schemeClr val="bg2">
                <a:lumMod val="10000"/>
              </a:schemeClr>
            </a:solidFill>
            <a:prstDash val="dashDot"/>
          </a:ln>
        </p:spPr>
        <p:style>
          <a:lnRef idx="2">
            <a:schemeClr val="accent1"/>
          </a:lnRef>
          <a:fillRef idx="0">
            <a:srgbClr val="FFFFFF"/>
          </a:fillRef>
          <a:effectRef idx="0">
            <a:srgbClr val="FFFFFF"/>
          </a:effectRef>
          <a:fontRef idx="minor">
            <a:schemeClr val="tx1"/>
          </a:fontRef>
        </p:style>
      </p:cxnSp>
      <p:cxnSp>
        <p:nvCxnSpPr>
          <p:cNvPr id="44" name="Straight Connector 43"/>
          <p:cNvCxnSpPr/>
          <p:nvPr/>
        </p:nvCxnSpPr>
        <p:spPr>
          <a:xfrm>
            <a:off x="3670935" y="4843780"/>
            <a:ext cx="1495425" cy="0"/>
          </a:xfrm>
          <a:prstGeom prst="line">
            <a:avLst/>
          </a:prstGeom>
          <a:ln w="12700" cmpd="sng">
            <a:solidFill>
              <a:schemeClr val="bg2">
                <a:lumMod val="10000"/>
              </a:schemeClr>
            </a:solidFill>
            <a:prstDash val="dashDot"/>
          </a:ln>
        </p:spPr>
        <p:style>
          <a:lnRef idx="2">
            <a:schemeClr val="accent1"/>
          </a:lnRef>
          <a:fillRef idx="0">
            <a:srgbClr val="FFFFFF"/>
          </a:fillRef>
          <a:effectRef idx="0">
            <a:srgbClr val="FFFFFF"/>
          </a:effectRef>
          <a:fontRef idx="minor">
            <a:schemeClr val="tx1"/>
          </a:fontRef>
        </p:style>
      </p:cxnSp>
      <p:cxnSp>
        <p:nvCxnSpPr>
          <p:cNvPr id="43" name="Straight Connector 42"/>
          <p:cNvCxnSpPr/>
          <p:nvPr/>
        </p:nvCxnSpPr>
        <p:spPr>
          <a:xfrm>
            <a:off x="7561580" y="4481195"/>
            <a:ext cx="1641475" cy="0"/>
          </a:xfrm>
          <a:prstGeom prst="line">
            <a:avLst/>
          </a:prstGeom>
          <a:ln w="6350" cap="flat" cmpd="sng" algn="ctr">
            <a:solidFill>
              <a:schemeClr val="bg2">
                <a:lumMod val="1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49" name="Straight Connector 48"/>
          <p:cNvCxnSpPr/>
          <p:nvPr/>
        </p:nvCxnSpPr>
        <p:spPr>
          <a:xfrm>
            <a:off x="7561580" y="5231765"/>
            <a:ext cx="1641475" cy="0"/>
          </a:xfrm>
          <a:prstGeom prst="line">
            <a:avLst/>
          </a:prstGeom>
          <a:ln w="6350" cap="flat" cmpd="sng" algn="ctr">
            <a:solidFill>
              <a:schemeClr val="bg2">
                <a:lumMod val="1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50" name="Straight Connector 49"/>
          <p:cNvCxnSpPr/>
          <p:nvPr/>
        </p:nvCxnSpPr>
        <p:spPr>
          <a:xfrm>
            <a:off x="7396480" y="4856480"/>
            <a:ext cx="1930400" cy="0"/>
          </a:xfrm>
          <a:prstGeom prst="line">
            <a:avLst/>
          </a:prstGeom>
          <a:ln w="12700" cmpd="sng">
            <a:solidFill>
              <a:schemeClr val="bg2">
                <a:lumMod val="10000"/>
              </a:schemeClr>
            </a:solidFill>
            <a:prstDash val="dashDot"/>
          </a:ln>
        </p:spPr>
        <p:style>
          <a:lnRef idx="2">
            <a:schemeClr val="accent1"/>
          </a:lnRef>
          <a:fillRef idx="0">
            <a:srgbClr val="FFFFFF"/>
          </a:fillRef>
          <a:effectRef idx="0">
            <a:srgbClr val="FFFFFF"/>
          </a:effectRef>
          <a:fontRef idx="minor">
            <a:schemeClr val="tx1"/>
          </a:fontRef>
        </p:style>
      </p:cxnSp>
      <p:cxnSp>
        <p:nvCxnSpPr>
          <p:cNvPr id="51" name="Straight Connector 50"/>
          <p:cNvCxnSpPr/>
          <p:nvPr/>
        </p:nvCxnSpPr>
        <p:spPr>
          <a:xfrm>
            <a:off x="7929245" y="4850130"/>
            <a:ext cx="0" cy="758825"/>
          </a:xfrm>
          <a:prstGeom prst="line">
            <a:avLst/>
          </a:prstGeom>
          <a:ln w="6350" cap="flat" cmpd="sng" algn="ctr">
            <a:solidFill>
              <a:schemeClr val="bg2">
                <a:lumMod val="1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52" name="Straight Connector 51"/>
          <p:cNvCxnSpPr/>
          <p:nvPr/>
        </p:nvCxnSpPr>
        <p:spPr>
          <a:xfrm>
            <a:off x="8675370" y="4853305"/>
            <a:ext cx="0" cy="749300"/>
          </a:xfrm>
          <a:prstGeom prst="line">
            <a:avLst/>
          </a:prstGeom>
          <a:ln w="6350" cap="flat" cmpd="sng" algn="ctr">
            <a:solidFill>
              <a:schemeClr val="bg2">
                <a:lumMod val="1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53" name="Straight Connector 52"/>
          <p:cNvCxnSpPr/>
          <p:nvPr/>
        </p:nvCxnSpPr>
        <p:spPr>
          <a:xfrm>
            <a:off x="8302625" y="4755515"/>
            <a:ext cx="0" cy="948690"/>
          </a:xfrm>
          <a:prstGeom prst="line">
            <a:avLst/>
          </a:prstGeom>
          <a:ln w="12700" cmpd="sng">
            <a:solidFill>
              <a:schemeClr val="bg2">
                <a:lumMod val="10000"/>
              </a:schemeClr>
            </a:solidFill>
            <a:prstDash val="dashDot"/>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66;p8"/>
          <p:cNvSpPr txBox="1"/>
          <p:nvPr/>
        </p:nvSpPr>
        <p:spPr>
          <a:xfrm>
            <a:off x="1092200" y="870365"/>
            <a:ext cx="7505700" cy="954600"/>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marL="0" marR="0" lvl="0" indent="0" algn="l" defTabSz="914400" rtl="0" eaLnBrk="1" fontAlgn="auto" latinLnBrk="0" hangingPunct="1">
              <a:lnSpc>
                <a:spcPct val="100000"/>
              </a:lnSpc>
              <a:spcBef>
                <a:spcPts val="0"/>
              </a:spcBef>
              <a:spcAft>
                <a:spcPts val="0"/>
              </a:spcAft>
              <a:buClr>
                <a:srgbClr val="FFFFFF"/>
              </a:buClr>
              <a:buSzPts val="3000"/>
              <a:buFont typeface="Nunito"/>
              <a:buNone/>
              <a:defRPr/>
            </a:pPr>
            <a:r>
              <a:rPr kumimoji="0" lang="zh-TW" altLang="en-US" sz="4000" b="0" i="0" u="none" strike="noStrike" kern="1200" cap="none" spc="0" normalizeH="0" baseline="0" noProof="0">
                <a:ln>
                  <a:noFill/>
                </a:ln>
                <a:solidFill>
                  <a:srgbClr val="BE7D3E"/>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爆炸圖</a:t>
            </a:r>
          </a:p>
        </p:txBody>
      </p:sp>
      <p:sp>
        <p:nvSpPr>
          <p:cNvPr id="6" name="Google Shape;282;p10"/>
          <p:cNvSpPr txBox="1"/>
          <p:nvPr/>
        </p:nvSpPr>
        <p:spPr>
          <a:xfrm>
            <a:off x="1092200" y="2214880"/>
            <a:ext cx="10007600" cy="3264000"/>
          </a:xfrm>
          <a:prstGeom prst="rect">
            <a:avLst/>
          </a:prstGeom>
          <a:noFill/>
          <a:ln>
            <a:noFill/>
          </a:ln>
        </p:spPr>
        <p:txBody>
          <a:bodyPr vert="horz" wrap="square" lIns="121900" tIns="121900" rIns="121900" bIns="121900" rtlCol="0" anchor="t" anchorCtr="0">
            <a:normAutofit/>
          </a:bodyPr>
          <a:lstStyle>
            <a:lvl1pPr marL="609600" lvl="0" indent="-414655" algn="l" defTabSz="914400" rtl="0" eaLnBrk="1" latinLnBrk="0" hangingPunct="1">
              <a:lnSpc>
                <a:spcPct val="115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200" lvl="1" indent="-398145" algn="l" defTabSz="914400" rtl="0" eaLnBrk="1" latinLnBrk="0" hangingPunct="1">
              <a:lnSpc>
                <a:spcPct val="115000"/>
              </a:lnSpc>
              <a:spcBef>
                <a:spcPts val="0"/>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800" lvl="2" indent="-398145" algn="l" defTabSz="914400" rtl="0" eaLnBrk="1" latinLnBrk="0" hangingPunct="1">
              <a:lnSpc>
                <a:spcPct val="115000"/>
              </a:lnSpc>
              <a:spcBef>
                <a:spcPts val="0"/>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400" lvl="3"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8000" lvl="4"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600" lvl="5"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200" lvl="6"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800" lvl="7"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400" lvl="8"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335"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當零件可以組裝時，用三視圖難以</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335"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表示零件的組裝方式與順序，</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335"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此時用爆炸圖即可更簡單的理解</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335"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組裝方式與順序</a:t>
            </a:r>
          </a:p>
        </p:txBody>
      </p:sp>
      <p:pic>
        <p:nvPicPr>
          <p:cNvPr id="7" name="Google Shape;309;p13"/>
          <p:cNvPicPr preferRelativeResize="0"/>
          <p:nvPr/>
        </p:nvPicPr>
        <p:blipFill rotWithShape="1">
          <a:blip r:embed="rId2"/>
          <a:srcRect l="-642" r="60499"/>
          <a:stretch>
            <a:fillRect/>
          </a:stretch>
        </p:blipFill>
        <p:spPr>
          <a:xfrm>
            <a:off x="8169658" y="1655000"/>
            <a:ext cx="2990600" cy="42328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99;p12"/>
          <p:cNvPicPr preferRelativeResize="0"/>
          <p:nvPr/>
        </p:nvPicPr>
        <p:blipFill rotWithShape="1">
          <a:blip r:embed="rId2"/>
          <a:srcRect/>
          <a:stretch>
            <a:fillRect/>
          </a:stretch>
        </p:blipFill>
        <p:spPr>
          <a:xfrm>
            <a:off x="3098133" y="333499"/>
            <a:ext cx="8756401" cy="6191001"/>
          </a:xfrm>
          <a:prstGeom prst="rect">
            <a:avLst/>
          </a:prstGeom>
          <a:noFill/>
          <a:ln>
            <a:noFill/>
          </a:ln>
        </p:spPr>
      </p:pic>
      <p:sp>
        <p:nvSpPr>
          <p:cNvPr id="5" name="Google Shape;300;p12"/>
          <p:cNvSpPr/>
          <p:nvPr/>
        </p:nvSpPr>
        <p:spPr>
          <a:xfrm>
            <a:off x="11099800" y="5606600"/>
            <a:ext cx="432000" cy="402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endParaRPr kumimoji="0" sz="1865"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a:sym typeface="Calibri" panose="020F0502020204030204"/>
            </a:endParaRPr>
          </a:p>
        </p:txBody>
      </p:sp>
      <p:sp>
        <p:nvSpPr>
          <p:cNvPr id="6" name="Google Shape;282;p10"/>
          <p:cNvSpPr txBox="1"/>
          <p:nvPr/>
        </p:nvSpPr>
        <p:spPr>
          <a:xfrm>
            <a:off x="504825" y="1797049"/>
            <a:ext cx="2445385" cy="3263900"/>
          </a:xfrm>
          <a:prstGeom prst="rect">
            <a:avLst/>
          </a:prstGeom>
          <a:noFill/>
          <a:ln>
            <a:noFill/>
          </a:ln>
        </p:spPr>
        <p:txBody>
          <a:bodyPr vert="horz" wrap="square" lIns="121900" tIns="121900" rIns="121900" bIns="121900" rtlCol="0" anchor="t" anchorCtr="0">
            <a:normAutofit/>
          </a:bodyPr>
          <a:lstStyle>
            <a:lvl1pPr marL="609600" lvl="0" indent="-414655" algn="l" defTabSz="914400" rtl="0" eaLnBrk="1" latinLnBrk="0" hangingPunct="1">
              <a:lnSpc>
                <a:spcPct val="115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200" lvl="1" indent="-398145" algn="l" defTabSz="914400" rtl="0" eaLnBrk="1" latinLnBrk="0" hangingPunct="1">
              <a:lnSpc>
                <a:spcPct val="115000"/>
              </a:lnSpc>
              <a:spcBef>
                <a:spcPts val="0"/>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800" lvl="2" indent="-398145" algn="l" defTabSz="914400" rtl="0" eaLnBrk="1" latinLnBrk="0" hangingPunct="1">
              <a:lnSpc>
                <a:spcPct val="115000"/>
              </a:lnSpc>
              <a:spcBef>
                <a:spcPts val="0"/>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400" lvl="3"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8000" lvl="4"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600" lvl="5"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200" lvl="6"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800" lvl="7"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400" lvl="8"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335"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這些零件如何以三視圖表示組裝方式與順序呢</a:t>
            </a:r>
            <a:r>
              <a:rPr kumimoji="0" lang="en-US" altLang="zh-TW" sz="3335" b="0" i="0" u="none" strike="noStrike" kern="1200" cap="none" spc="0" normalizeH="0" baseline="0" noProof="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kumimoji="0" lang="zh-TW" altLang="en-US" sz="2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速</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05;p13"/>
          <p:cNvSpPr txBox="1">
            <a:spLocks noGrp="1"/>
          </p:cNvSpPr>
          <p:nvPr>
            <p:ph type="title"/>
          </p:nvPr>
        </p:nvSpPr>
        <p:spPr>
          <a:xfrm>
            <a:off x="679450" y="460717"/>
            <a:ext cx="10007600" cy="1272800"/>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0"/>
              </a:spcBef>
              <a:spcAft>
                <a:spcPts val="0"/>
              </a:spcAft>
              <a:buSzPts val="3000"/>
              <a:buNone/>
            </a:pPr>
            <a:r>
              <a:rPr lang="zh-TW" dirty="0">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爆炸圖</a:t>
            </a:r>
            <a:endParaRPr dirty="0">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pic>
        <p:nvPicPr>
          <p:cNvPr id="5" name="Google Shape;307;p13"/>
          <p:cNvPicPr preferRelativeResize="0"/>
          <p:nvPr/>
        </p:nvPicPr>
        <p:blipFill rotWithShape="1">
          <a:blip r:embed="rId2"/>
          <a:srcRect/>
          <a:stretch>
            <a:fillRect/>
          </a:stretch>
        </p:blipFill>
        <p:spPr>
          <a:xfrm>
            <a:off x="3071933" y="311251"/>
            <a:ext cx="8819268" cy="6235499"/>
          </a:xfrm>
          <a:prstGeom prst="rect">
            <a:avLst/>
          </a:prstGeom>
          <a:noFill/>
          <a:ln>
            <a:noFill/>
          </a:ln>
        </p:spPr>
      </p:pic>
      <p:sp>
        <p:nvSpPr>
          <p:cNvPr id="6" name="Google Shape;308;p13"/>
          <p:cNvSpPr/>
          <p:nvPr/>
        </p:nvSpPr>
        <p:spPr>
          <a:xfrm>
            <a:off x="11173600" y="5623467"/>
            <a:ext cx="402000" cy="407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endParaRPr kumimoji="0" sz="1865"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a:sym typeface="Calibri" panose="020F0502020204030204"/>
            </a:endParaRPr>
          </a:p>
        </p:txBody>
      </p:sp>
      <p:sp>
        <p:nvSpPr>
          <p:cNvPr id="7" name="Google Shape;282;p10"/>
          <p:cNvSpPr txBox="1"/>
          <p:nvPr/>
        </p:nvSpPr>
        <p:spPr>
          <a:xfrm>
            <a:off x="568325" y="2133600"/>
            <a:ext cx="2445385" cy="3263900"/>
          </a:xfrm>
          <a:prstGeom prst="rect">
            <a:avLst/>
          </a:prstGeom>
          <a:noFill/>
          <a:ln>
            <a:noFill/>
          </a:ln>
        </p:spPr>
        <p:txBody>
          <a:bodyPr vert="horz" wrap="square" lIns="121900" tIns="121900" rIns="121900" bIns="121900" rtlCol="0" anchor="t" anchorCtr="0">
            <a:normAutofit/>
          </a:bodyPr>
          <a:lstStyle>
            <a:lvl1pPr marL="609600" lvl="0" indent="-414655" algn="l" defTabSz="914400" rtl="0" eaLnBrk="1" latinLnBrk="0" hangingPunct="1">
              <a:lnSpc>
                <a:spcPct val="115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200" lvl="1" indent="-398145" algn="l" defTabSz="914400" rtl="0" eaLnBrk="1" latinLnBrk="0" hangingPunct="1">
              <a:lnSpc>
                <a:spcPct val="115000"/>
              </a:lnSpc>
              <a:spcBef>
                <a:spcPts val="0"/>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800" lvl="2" indent="-398145" algn="l" defTabSz="914400" rtl="0" eaLnBrk="1" latinLnBrk="0" hangingPunct="1">
              <a:lnSpc>
                <a:spcPct val="115000"/>
              </a:lnSpc>
              <a:spcBef>
                <a:spcPts val="0"/>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400" lvl="3"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8000" lvl="4"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600" lvl="5"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200" lvl="6"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800" lvl="7"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400" lvl="8"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335"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用爆炸圖表示，組裝方法與步驟都能更加清楚</a:t>
            </a:r>
            <a:endParaRPr kumimoji="0" lang="zh-TW" altLang="en-US" sz="2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x" algn="l"/>
        </a:blipFill>
        <a:effectLst/>
      </p:bgPr>
    </p:bg>
    <p:spTree>
      <p:nvGrpSpPr>
        <p:cNvPr id="1" name=""/>
        <p:cNvGrpSpPr/>
        <p:nvPr/>
      </p:nvGrpSpPr>
      <p:grpSpPr>
        <a:xfrm>
          <a:off x="0" y="0"/>
          <a:ext cx="0" cy="0"/>
          <a:chOff x="0" y="0"/>
          <a:chExt cx="0" cy="0"/>
        </a:xfrm>
      </p:grpSpPr>
      <p:grpSp>
        <p:nvGrpSpPr>
          <p:cNvPr id="8" name="群組 7"/>
          <p:cNvGrpSpPr/>
          <p:nvPr/>
        </p:nvGrpSpPr>
        <p:grpSpPr>
          <a:xfrm>
            <a:off x="175532" y="2871557"/>
            <a:ext cx="11302790" cy="2852737"/>
            <a:chOff x="837170" y="250664"/>
            <a:chExt cx="10517660" cy="5986409"/>
          </a:xfrm>
        </p:grpSpPr>
        <p:sp>
          <p:nvSpPr>
            <p:cNvPr id="10" name="矩形 9"/>
            <p:cNvSpPr/>
            <p:nvPr/>
          </p:nvSpPr>
          <p:spPr>
            <a:xfrm>
              <a:off x="837170" y="546732"/>
              <a:ext cx="9474542" cy="4498128"/>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7170" y="250664"/>
              <a:ext cx="10517660" cy="5986409"/>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標題 5"/>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活動</a:t>
            </a:r>
            <a:r>
              <a:rPr lang="en-US" altLang="zh-TW" dirty="0">
                <a:latin typeface="微軟正黑體" panose="020B0604030504040204" pitchFamily="34" charset="-120"/>
                <a:ea typeface="微軟正黑體" panose="020B0604030504040204" pitchFamily="34" charset="-120"/>
              </a:rPr>
              <a:t>3—</a:t>
            </a:r>
            <a:r>
              <a:rPr lang="zh-TW" altLang="en-US" dirty="0">
                <a:latin typeface="微軟正黑體" panose="020B0604030504040204" pitchFamily="34" charset="-120"/>
                <a:ea typeface="微軟正黑體" panose="020B0604030504040204" pitchFamily="34" charset="-120"/>
              </a:rPr>
              <a:t>鱷魚爆炸圖</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66;p8"/>
          <p:cNvSpPr txBox="1"/>
          <p:nvPr/>
        </p:nvSpPr>
        <p:spPr>
          <a:xfrm>
            <a:off x="1092200" y="870365"/>
            <a:ext cx="7505700" cy="954600"/>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a:buClr>
                <a:srgbClr val="FFFFFF"/>
              </a:buClr>
            </a:pP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活動三</a:t>
            </a:r>
            <a:r>
              <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lang="zh-TW" altLang="en-US"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鱷魚爆炸圖</a:t>
            </a:r>
          </a:p>
          <a:p>
            <a:pPr>
              <a:buClr>
                <a:srgbClr val="FFFFFF"/>
              </a:buClr>
            </a:pPr>
            <a:endParaRPr lang="en-US" altLang="zh-TW" sz="4000" dirty="0">
              <a:solidFill>
                <a:srgbClr val="BE7D3E"/>
              </a:solidFill>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pic>
        <p:nvPicPr>
          <p:cNvPr id="6" name="Picture 1" descr="鱷魚列印"/>
          <p:cNvPicPr>
            <a:picLocks noChangeAspect="1"/>
          </p:cNvPicPr>
          <p:nvPr/>
        </p:nvPicPr>
        <p:blipFill>
          <a:blip r:embed="rId2"/>
          <a:stretch>
            <a:fillRect/>
          </a:stretch>
        </p:blipFill>
        <p:spPr>
          <a:xfrm>
            <a:off x="6071235" y="379095"/>
            <a:ext cx="4934585" cy="6099175"/>
          </a:xfrm>
          <a:prstGeom prst="rect">
            <a:avLst/>
          </a:prstGeom>
        </p:spPr>
      </p:pic>
      <p:sp>
        <p:nvSpPr>
          <p:cNvPr id="7" name="Google Shape;282;p10"/>
          <p:cNvSpPr txBox="1"/>
          <p:nvPr/>
        </p:nvSpPr>
        <p:spPr>
          <a:xfrm>
            <a:off x="1092200" y="2214880"/>
            <a:ext cx="10007600" cy="3264000"/>
          </a:xfrm>
          <a:prstGeom prst="rect">
            <a:avLst/>
          </a:prstGeom>
          <a:noFill/>
          <a:ln>
            <a:noFill/>
          </a:ln>
        </p:spPr>
        <p:txBody>
          <a:bodyPr spcFirstLastPara="1" vert="horz" wrap="square" lIns="121900" tIns="121900" rIns="121900" bIns="121900" rtlCol="0" anchor="t" anchorCtr="0">
            <a:normAutofit/>
          </a:bodyPr>
          <a:lstStyle>
            <a:lvl1pPr marL="609600" lvl="0" indent="-414655" algn="l" defTabSz="914400" rtl="0" eaLnBrk="1" latinLnBrk="0" hangingPunct="1">
              <a:lnSpc>
                <a:spcPct val="115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200" lvl="1" indent="-398145" algn="l" defTabSz="914400" rtl="0" eaLnBrk="1" latinLnBrk="0" hangingPunct="1">
              <a:lnSpc>
                <a:spcPct val="115000"/>
              </a:lnSpc>
              <a:spcBef>
                <a:spcPts val="0"/>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800" lvl="2" indent="-398145" algn="l" defTabSz="914400" rtl="0" eaLnBrk="1" latinLnBrk="0" hangingPunct="1">
              <a:lnSpc>
                <a:spcPct val="115000"/>
              </a:lnSpc>
              <a:spcBef>
                <a:spcPts val="0"/>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400" lvl="3"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8000" lvl="4"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600" lvl="5"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200" lvl="6"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800" lvl="7"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400" lvl="8" indent="-398145" algn="l" defTabSz="914400" rtl="0" eaLnBrk="1" latinLnBrk="0" hangingPunct="1">
              <a:lnSpc>
                <a:spcPct val="115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注意</a:t>
            </a: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1.</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剪下鱷魚零件</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2.</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排列零件相對位置</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en-US" altLang="zh-TW"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3.</a:t>
            </a:r>
            <a:r>
              <a:rPr kumimoji="0" lang="zh-TW" altLang="en-US" sz="3000" b="0" i="0" u="none" strike="noStrike" kern="1200" cap="none" spc="0" normalizeH="0" baseline="0" noProof="0" dirty="0">
                <a:ln>
                  <a:noFill/>
                </a:ln>
                <a:solidFill>
                  <a:srgbClr val="E7E6E6">
                    <a:lumMod val="10000"/>
                  </a:srgbClr>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不用畫虛線</a:t>
            </a:r>
          </a:p>
          <a:p>
            <a:pPr marL="0" marR="0" lvl="0" indent="0" algn="l" defTabSz="914400" rtl="0" eaLnBrk="1" fontAlgn="auto" latinLnBrk="0" hangingPunct="1">
              <a:lnSpc>
                <a:spcPct val="115000"/>
              </a:lnSpc>
              <a:spcBef>
                <a:spcPts val="0"/>
              </a:spcBef>
              <a:spcAft>
                <a:spcPts val="0"/>
              </a:spcAft>
              <a:buClrTx/>
              <a:buSzPts val="1300"/>
              <a:buFont typeface="Arial" panose="020B0604020202020204" pitchFamily="34" charset="0"/>
              <a:buNone/>
              <a:defRPr/>
            </a:pPr>
            <a:r>
              <a:rPr kumimoji="0" lang="zh-TW" altLang="en-US" sz="25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 </a:t>
            </a:r>
            <a:endParaRPr kumimoji="0" lang="zh-TW" altLang="en-US" sz="2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66;p8"/>
          <p:cNvSpPr txBox="1"/>
          <p:nvPr/>
        </p:nvSpPr>
        <p:spPr>
          <a:xfrm>
            <a:off x="1092200" y="870365"/>
            <a:ext cx="7505700" cy="954600"/>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marL="0" marR="0" lvl="0" indent="0" algn="l" defTabSz="914400" rtl="0" eaLnBrk="1" fontAlgn="auto" latinLnBrk="0" hangingPunct="1">
              <a:lnSpc>
                <a:spcPct val="100000"/>
              </a:lnSpc>
              <a:spcBef>
                <a:spcPts val="0"/>
              </a:spcBef>
              <a:spcAft>
                <a:spcPts val="0"/>
              </a:spcAft>
              <a:buClr>
                <a:srgbClr val="FFFFFF"/>
              </a:buClr>
              <a:buSzPts val="3000"/>
              <a:buFont typeface="Nunito"/>
              <a:buNone/>
              <a:defRPr/>
            </a:pPr>
            <a:r>
              <a:rPr kumimoji="0" lang="zh-TW" altLang="en-US" sz="4000" b="0" i="0" u="none" strike="noStrike" kern="1200" cap="none" spc="0" normalizeH="0" baseline="0" noProof="0" dirty="0">
                <a:ln>
                  <a:noFill/>
                </a:ln>
                <a:solidFill>
                  <a:srgbClr val="BE7D3E"/>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活動三</a:t>
            </a:r>
            <a:r>
              <a:rPr kumimoji="0" lang="en-US" altLang="zh-TW" sz="4000" b="0" i="0" u="none" strike="noStrike" kern="1200" cap="none" spc="0" normalizeH="0" baseline="0" noProof="0" dirty="0">
                <a:ln>
                  <a:noFill/>
                </a:ln>
                <a:solidFill>
                  <a:srgbClr val="BE7D3E"/>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a:t>
            </a:r>
            <a:r>
              <a:rPr kumimoji="0" lang="zh-TW" altLang="en-US" sz="4000" b="0" i="0" u="none" strike="noStrike" kern="1200" cap="none" spc="0" normalizeH="0" baseline="0" noProof="0" dirty="0">
                <a:ln>
                  <a:noFill/>
                </a:ln>
                <a:solidFill>
                  <a:srgbClr val="BE7D3E"/>
                </a:solidFill>
                <a:effectLst/>
                <a:uLnTx/>
                <a:uFillTx/>
                <a:latin typeface="微軟正黑體" panose="020B0604030504040204" pitchFamily="34" charset="-120"/>
                <a:ea typeface="微軟正黑體" panose="020B0604030504040204" pitchFamily="34" charset="-120"/>
                <a:cs typeface="標楷體" panose="03000509000000000000" charset="-120"/>
                <a:sym typeface="標楷體" panose="03000509000000000000" charset="-120"/>
              </a:rPr>
              <a:t>答案</a:t>
            </a:r>
          </a:p>
          <a:p>
            <a:pPr marL="0" marR="0" lvl="0" indent="0" algn="l" defTabSz="914400" rtl="0" eaLnBrk="1" fontAlgn="auto" latinLnBrk="0" hangingPunct="1">
              <a:lnSpc>
                <a:spcPct val="100000"/>
              </a:lnSpc>
              <a:spcBef>
                <a:spcPts val="0"/>
              </a:spcBef>
              <a:spcAft>
                <a:spcPts val="0"/>
              </a:spcAft>
              <a:buClr>
                <a:srgbClr val="FFFFFF"/>
              </a:buClr>
              <a:buSzPts val="3000"/>
              <a:buFont typeface="Nunito"/>
              <a:buNone/>
              <a:defRPr/>
            </a:pPr>
            <a:endParaRPr kumimoji="0" lang="en-US" altLang="zh-TW" sz="4000" b="0" i="0" u="none" strike="noStrike" kern="1200" cap="none" spc="0" normalizeH="0" baseline="0" noProof="0" dirty="0">
              <a:ln>
                <a:noFill/>
              </a:ln>
              <a:solidFill>
                <a:srgbClr val="BE7D3E"/>
              </a:solidFill>
              <a:effectLst/>
              <a:uLnTx/>
              <a:uFillTx/>
              <a:latin typeface="標楷體" panose="03000509000000000000" charset="-120"/>
              <a:ea typeface="標楷體" panose="03000509000000000000" charset="-120"/>
              <a:cs typeface="標楷體" panose="03000509000000000000" charset="-120"/>
              <a:sym typeface="標楷體" panose="03000509000000000000" charset="-120"/>
            </a:endParaRPr>
          </a:p>
        </p:txBody>
      </p:sp>
      <p:graphicFrame>
        <p:nvGraphicFramePr>
          <p:cNvPr id="6" name="Object 0"/>
          <p:cNvGraphicFramePr/>
          <p:nvPr/>
        </p:nvGraphicFramePr>
        <p:xfrm>
          <a:off x="4140200" y="304800"/>
          <a:ext cx="2785110" cy="6247765"/>
        </p:xfrm>
        <a:graphic>
          <a:graphicData uri="http://schemas.openxmlformats.org/presentationml/2006/ole">
            <mc:AlternateContent xmlns:mc="http://schemas.openxmlformats.org/markup-compatibility/2006">
              <mc:Choice xmlns:v="urn:schemas-microsoft-com:vml" Requires="v">
                <p:oleObj spid="_x0000_s2057" r:id="rId3" imgW="3053080" imgH="7172325" progId="Paint.Picture">
                  <p:embed/>
                </p:oleObj>
              </mc:Choice>
              <mc:Fallback>
                <p:oleObj r:id="rId3" imgW="3053080" imgH="7172325" progId="Paint.Picture">
                  <p:embed/>
                  <p:pic>
                    <p:nvPicPr>
                      <p:cNvPr id="0" name="Object 0"/>
                      <p:cNvPicPr/>
                      <p:nvPr/>
                    </p:nvPicPr>
                    <p:blipFill>
                      <a:blip r:embed="rId4"/>
                      <a:stretch>
                        <a:fillRect/>
                      </a:stretch>
                    </p:blipFill>
                    <p:spPr>
                      <a:xfrm>
                        <a:off x="4140200" y="304800"/>
                        <a:ext cx="2785110" cy="6247765"/>
                      </a:xfrm>
                      <a:prstGeom prst="rect">
                        <a:avLst/>
                      </a:prstGeom>
                    </p:spPr>
                  </p:pic>
                </p:oleObj>
              </mc:Fallback>
            </mc:AlternateContent>
          </a:graphicData>
        </a:graphic>
      </p:graphicFrame>
      <p:cxnSp>
        <p:nvCxnSpPr>
          <p:cNvPr id="7" name="Straight Connector 6"/>
          <p:cNvCxnSpPr/>
          <p:nvPr/>
        </p:nvCxnSpPr>
        <p:spPr>
          <a:xfrm>
            <a:off x="5585460" y="2289810"/>
            <a:ext cx="0" cy="84518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8" name="Straight Connector 7"/>
          <p:cNvCxnSpPr/>
          <p:nvPr/>
        </p:nvCxnSpPr>
        <p:spPr>
          <a:xfrm>
            <a:off x="5146040" y="2014855"/>
            <a:ext cx="0" cy="86550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9" name="Straight Connector 8"/>
          <p:cNvCxnSpPr/>
          <p:nvPr/>
        </p:nvCxnSpPr>
        <p:spPr>
          <a:xfrm>
            <a:off x="4763770" y="2545715"/>
            <a:ext cx="0" cy="77406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 name="Straight Connector 9"/>
          <p:cNvCxnSpPr/>
          <p:nvPr/>
        </p:nvCxnSpPr>
        <p:spPr>
          <a:xfrm>
            <a:off x="5247640" y="2524760"/>
            <a:ext cx="0" cy="77406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1" name="Straight Connector 10"/>
          <p:cNvCxnSpPr/>
          <p:nvPr/>
        </p:nvCxnSpPr>
        <p:spPr>
          <a:xfrm>
            <a:off x="4799965" y="2264410"/>
            <a:ext cx="0" cy="80581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 name="Straight Connector 11"/>
          <p:cNvCxnSpPr/>
          <p:nvPr/>
        </p:nvCxnSpPr>
        <p:spPr>
          <a:xfrm flipH="1">
            <a:off x="4988560" y="3298825"/>
            <a:ext cx="4445" cy="2715260"/>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3" name="Straight Connector 14"/>
          <p:cNvCxnSpPr/>
          <p:nvPr/>
        </p:nvCxnSpPr>
        <p:spPr>
          <a:xfrm>
            <a:off x="5229225" y="4646930"/>
            <a:ext cx="0" cy="46037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4" name="Straight Connector 15"/>
          <p:cNvCxnSpPr/>
          <p:nvPr/>
        </p:nvCxnSpPr>
        <p:spPr>
          <a:xfrm>
            <a:off x="5608320" y="1706880"/>
            <a:ext cx="0" cy="1482090"/>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5" name="Straight Connector 16"/>
          <p:cNvCxnSpPr/>
          <p:nvPr/>
        </p:nvCxnSpPr>
        <p:spPr>
          <a:xfrm>
            <a:off x="5120005" y="1342390"/>
            <a:ext cx="0" cy="157670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6" name="Straight Connector 19"/>
          <p:cNvCxnSpPr/>
          <p:nvPr/>
        </p:nvCxnSpPr>
        <p:spPr>
          <a:xfrm flipV="1">
            <a:off x="5380355" y="617855"/>
            <a:ext cx="671830" cy="379095"/>
          </a:xfrm>
          <a:prstGeom prst="line">
            <a:avLst/>
          </a:prstGeom>
          <a:ln w="6350" cap="flat" cmpd="sng" algn="ctr">
            <a:solidFill>
              <a:schemeClr val="bg2">
                <a:lumMod val="50000"/>
              </a:schemeClr>
            </a:soli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p:cNvSpPr/>
          <p:nvPr/>
        </p:nvSpPr>
        <p:spPr>
          <a:xfrm>
            <a:off x="330199" y="256645"/>
            <a:ext cx="2226734" cy="708555"/>
          </a:xfrm>
          <a:prstGeom prst="roundRect">
            <a:avLst/>
          </a:prstGeom>
          <a:solidFill>
            <a:schemeClr val="accent4">
              <a:lumMod val="40000"/>
              <a:lumOff val="60000"/>
            </a:schemeClr>
          </a:solidFill>
          <a:ln w="76200">
            <a:solidFill>
              <a:srgbClr val="CC3300"/>
            </a:solid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rgbClr val="7030A0"/>
                </a:solidFill>
                <a:latin typeface="微軟正黑體" panose="020B0604030504040204" pitchFamily="34" charset="-120"/>
                <a:ea typeface="微軟正黑體" panose="020B0604030504040204" pitchFamily="34" charset="-120"/>
              </a:rPr>
              <a:t>基礎理論</a:t>
            </a:r>
          </a:p>
        </p:txBody>
      </p:sp>
      <p:sp>
        <p:nvSpPr>
          <p:cNvPr id="7" name="矩形: 圓角 6"/>
          <p:cNvSpPr/>
          <p:nvPr/>
        </p:nvSpPr>
        <p:spPr>
          <a:xfrm>
            <a:off x="2709331" y="256645"/>
            <a:ext cx="2226733" cy="708555"/>
          </a:xfrm>
          <a:prstGeom prst="round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chemeClr val="accent4">
                    <a:lumMod val="40000"/>
                    <a:lumOff val="60000"/>
                  </a:schemeClr>
                </a:solidFill>
                <a:latin typeface="微軟正黑體" panose="020B0604030504040204" pitchFamily="34" charset="-120"/>
                <a:ea typeface="微軟正黑體" panose="020B0604030504040204" pitchFamily="34" charset="-120"/>
              </a:rPr>
              <a:t>應用學科</a:t>
            </a:r>
          </a:p>
        </p:txBody>
      </p:sp>
      <p:sp>
        <p:nvSpPr>
          <p:cNvPr id="9" name="矩形: 剪去對角角落 8"/>
          <p:cNvSpPr/>
          <p:nvPr/>
        </p:nvSpPr>
        <p:spPr>
          <a:xfrm>
            <a:off x="1515531" y="2099733"/>
            <a:ext cx="1907989" cy="946027"/>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材料科學</a:t>
            </a:r>
          </a:p>
        </p:txBody>
      </p:sp>
      <p:sp>
        <p:nvSpPr>
          <p:cNvPr id="10" name="矩形: 剪去對角角落 9"/>
          <p:cNvSpPr/>
          <p:nvPr/>
        </p:nvSpPr>
        <p:spPr>
          <a:xfrm>
            <a:off x="4339164" y="1849965"/>
            <a:ext cx="1907989" cy="946027"/>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機構學</a:t>
            </a:r>
          </a:p>
        </p:txBody>
      </p:sp>
      <p:sp>
        <p:nvSpPr>
          <p:cNvPr id="11" name="矩形: 剪去對角角落 10"/>
          <p:cNvSpPr/>
          <p:nvPr/>
        </p:nvSpPr>
        <p:spPr>
          <a:xfrm>
            <a:off x="1176863" y="4123266"/>
            <a:ext cx="1907989" cy="946027"/>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熱力學</a:t>
            </a:r>
          </a:p>
        </p:txBody>
      </p:sp>
      <p:sp>
        <p:nvSpPr>
          <p:cNvPr id="12" name="矩形: 剪去對角角落 11"/>
          <p:cNvSpPr/>
          <p:nvPr/>
        </p:nvSpPr>
        <p:spPr>
          <a:xfrm>
            <a:off x="4055530" y="4309531"/>
            <a:ext cx="1907989" cy="946027"/>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熱傳學</a:t>
            </a:r>
          </a:p>
        </p:txBody>
      </p:sp>
      <p:sp>
        <p:nvSpPr>
          <p:cNvPr id="13" name="矩形: 剪去對角角落 12"/>
          <p:cNvSpPr/>
          <p:nvPr/>
        </p:nvSpPr>
        <p:spPr>
          <a:xfrm>
            <a:off x="6248397" y="3103032"/>
            <a:ext cx="1907989" cy="946027"/>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靜力學</a:t>
            </a:r>
          </a:p>
        </p:txBody>
      </p:sp>
      <p:sp>
        <p:nvSpPr>
          <p:cNvPr id="14" name="矩形: 剪去對角角落 13"/>
          <p:cNvSpPr/>
          <p:nvPr/>
        </p:nvSpPr>
        <p:spPr>
          <a:xfrm>
            <a:off x="7056964" y="1363133"/>
            <a:ext cx="1907989" cy="946027"/>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流體力學</a:t>
            </a:r>
          </a:p>
        </p:txBody>
      </p:sp>
      <p:sp>
        <p:nvSpPr>
          <p:cNvPr id="15" name="矩形: 剪去對角角落 14"/>
          <p:cNvSpPr/>
          <p:nvPr/>
        </p:nvSpPr>
        <p:spPr>
          <a:xfrm>
            <a:off x="9812864" y="1989665"/>
            <a:ext cx="1907989" cy="946027"/>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電路電子學</a:t>
            </a:r>
          </a:p>
        </p:txBody>
      </p:sp>
      <p:sp>
        <p:nvSpPr>
          <p:cNvPr id="16" name="矩形: 剪去對角角落 15"/>
          <p:cNvSpPr/>
          <p:nvPr/>
        </p:nvSpPr>
        <p:spPr>
          <a:xfrm>
            <a:off x="8051798" y="4423831"/>
            <a:ext cx="1907989" cy="946027"/>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動力學</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剪去對角角落 3"/>
          <p:cNvSpPr/>
          <p:nvPr/>
        </p:nvSpPr>
        <p:spPr>
          <a:xfrm>
            <a:off x="717864" y="339028"/>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材料科學</a:t>
            </a:r>
          </a:p>
        </p:txBody>
      </p:sp>
      <p:sp>
        <p:nvSpPr>
          <p:cNvPr id="7" name="文字方塊 6"/>
          <p:cNvSpPr txBox="1"/>
          <p:nvPr/>
        </p:nvSpPr>
        <p:spPr>
          <a:xfrm>
            <a:off x="717864" y="1721796"/>
            <a:ext cx="6731540" cy="3416320"/>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研究不同材料的結構、性質及其在應用中的表現。</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探討材料的組成與內部結構如何影響其強度、硬度、耐熱性、耐腐蝕性等特性。</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這門學科對於設計和製造機械、電子產品、建築材料等非常重要。</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例如</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選擇合適的材料來製作飛機的外殼</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既要輕又要堅固</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a:p>
            <a:endParaRPr lang="zh-TW" altLang="en-US" sz="2400" dirty="0">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a:blip r:embed="rId3"/>
          <a:stretch>
            <a:fillRect/>
          </a:stretch>
        </p:blipFill>
        <p:spPr>
          <a:xfrm>
            <a:off x="7592799" y="1031132"/>
            <a:ext cx="4192621" cy="4192621"/>
          </a:xfrm>
          <a:prstGeom prst="rect">
            <a:avLst/>
          </a:prstGeom>
          <a:ln>
            <a:noFill/>
          </a:ln>
          <a:effectLst>
            <a:outerShdw blurRad="292100" dist="139700" dir="2700000" algn="tl" rotWithShape="0">
              <a:srgbClr val="333333">
                <a:alpha val="65000"/>
              </a:srgbClr>
            </a:outerShdw>
          </a:effectLst>
        </p:spPr>
      </p:pic>
      <p:sp>
        <p:nvSpPr>
          <p:cNvPr id="10" name="語音泡泡: 圓角矩形 9"/>
          <p:cNvSpPr/>
          <p:nvPr/>
        </p:nvSpPr>
        <p:spPr>
          <a:xfrm>
            <a:off x="2091267" y="5063466"/>
            <a:ext cx="4580466" cy="1058333"/>
          </a:xfrm>
          <a:prstGeom prst="wedgeRoundRectCallout">
            <a:avLst>
              <a:gd name="adj1" fmla="val -36971"/>
              <a:gd name="adj2" fmla="val 84900"/>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CC3300"/>
                </a:solidFill>
                <a:latin typeface="微軟正黑體" panose="020B0604030504040204" pitchFamily="34" charset="-120"/>
                <a:ea typeface="微軟正黑體" panose="020B0604030504040204" pitchFamily="34" charset="-120"/>
              </a:rPr>
              <a:t>你覺得要打造變形金剛或是大型機器人需要使用什麼材料</a:t>
            </a:r>
            <a:r>
              <a:rPr lang="en-US" altLang="zh-TW" sz="2400" dirty="0">
                <a:solidFill>
                  <a:srgbClr val="CC3300"/>
                </a:solidFill>
                <a:latin typeface="微軟正黑體" panose="020B0604030504040204" pitchFamily="34" charset="-120"/>
                <a:ea typeface="微軟正黑體" panose="020B0604030504040204" pitchFamily="34" charset="-120"/>
              </a:rPr>
              <a:t>?</a:t>
            </a:r>
            <a:endParaRPr lang="zh-TW" altLang="en-US" sz="2400" dirty="0">
              <a:solidFill>
                <a:srgbClr val="CC3300"/>
              </a:solidFill>
              <a:latin typeface="微軟正黑體" panose="020B0604030504040204" pitchFamily="34" charset="-120"/>
              <a:ea typeface="微軟正黑體" panose="020B0604030504040204" pitchFamily="34" charset="-120"/>
            </a:endParaRPr>
          </a:p>
        </p:txBody>
      </p:sp>
      <p:sp>
        <p:nvSpPr>
          <p:cNvPr id="11" name="文字方塊 10"/>
          <p:cNvSpPr txBox="1"/>
          <p:nvPr/>
        </p:nvSpPr>
        <p:spPr>
          <a:xfrm>
            <a:off x="6855781" y="6385807"/>
            <a:ext cx="5336219" cy="276999"/>
          </a:xfrm>
          <a:prstGeom prst="rect">
            <a:avLst/>
          </a:prstGeom>
          <a:noFill/>
        </p:spPr>
        <p:txBody>
          <a:bodyPr wrap="square">
            <a:spAutoFit/>
          </a:bodyPr>
          <a:lstStyle/>
          <a:p>
            <a:r>
              <a:rPr lang="zh-TW" altLang="en-US" sz="1200" dirty="0">
                <a:hlinkClick r:id="rId4"/>
              </a:rPr>
              <a:t>https://www.youtube.com/watch?v=AyAd70nfVC4&amp;ab_channel=FilmeyBox</a:t>
            </a:r>
            <a:endParaRPr lang="zh-TW" altLang="en-US" sz="1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剪去對角角落 3"/>
          <p:cNvSpPr/>
          <p:nvPr/>
        </p:nvSpPr>
        <p:spPr>
          <a:xfrm>
            <a:off x="717864" y="339028"/>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動力學</a:t>
            </a:r>
          </a:p>
        </p:txBody>
      </p:sp>
      <p:sp>
        <p:nvSpPr>
          <p:cNvPr id="7" name="文字方塊 6"/>
          <p:cNvSpPr txBox="1"/>
          <p:nvPr/>
        </p:nvSpPr>
        <p:spPr>
          <a:xfrm>
            <a:off x="717864" y="1721796"/>
            <a:ext cx="6731540" cy="3046988"/>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研究物體在力的作用下如何運動的學科，關注物體的加速度、速度和位置變化。</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牛頓三大運動定律。</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動力學廣泛應用於設計各種運動系統，如車輛的行駛、機器人的運動、以及運動中的飛機或火箭等。</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了解它能幫助工程師分析運動模式，並設計出更加穩定、高效的機械系統。</a:t>
            </a:r>
          </a:p>
        </p:txBody>
      </p:sp>
      <p:pic>
        <p:nvPicPr>
          <p:cNvPr id="9" name="圖片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592799" y="1031132"/>
            <a:ext cx="4192621" cy="4192621"/>
          </a:xfrm>
          <a:prstGeom prst="rect">
            <a:avLst/>
          </a:prstGeom>
          <a:ln>
            <a:noFill/>
          </a:ln>
          <a:effectLst>
            <a:outerShdw blurRad="292100" dist="139700" dir="2700000" algn="tl" rotWithShape="0">
              <a:srgbClr val="333333">
                <a:alpha val="65000"/>
              </a:srgbClr>
            </a:outerShdw>
          </a:effectLst>
        </p:spPr>
      </p:pic>
      <p:sp>
        <p:nvSpPr>
          <p:cNvPr id="10" name="語音泡泡: 圓角矩形 9"/>
          <p:cNvSpPr/>
          <p:nvPr/>
        </p:nvSpPr>
        <p:spPr>
          <a:xfrm>
            <a:off x="2091267" y="5063466"/>
            <a:ext cx="4580466" cy="1058333"/>
          </a:xfrm>
          <a:prstGeom prst="wedgeRoundRectCallout">
            <a:avLst>
              <a:gd name="adj1" fmla="val -36971"/>
              <a:gd name="adj2" fmla="val 84900"/>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accent6">
                    <a:lumMod val="75000"/>
                  </a:schemeClr>
                </a:solidFill>
                <a:latin typeface="微軟正黑體" panose="020B0604030504040204" pitchFamily="34" charset="-120"/>
                <a:ea typeface="微軟正黑體" panose="020B0604030504040204" pitchFamily="34" charset="-120"/>
              </a:rPr>
              <a:t>生活中有那些作用力與反作用力的例子</a:t>
            </a:r>
            <a:r>
              <a:rPr lang="en-US" altLang="zh-TW" sz="2800" dirty="0">
                <a:solidFill>
                  <a:schemeClr val="accent6">
                    <a:lumMod val="75000"/>
                  </a:schemeClr>
                </a:solidFill>
                <a:latin typeface="微軟正黑體" panose="020B0604030504040204" pitchFamily="34" charset="-120"/>
                <a:ea typeface="微軟正黑體" panose="020B0604030504040204" pitchFamily="34" charset="-120"/>
              </a:rPr>
              <a:t>?</a:t>
            </a:r>
            <a:endParaRPr lang="zh-TW" altLang="en-US" sz="2800" dirty="0">
              <a:solidFill>
                <a:schemeClr val="accent6">
                  <a:lumMod val="75000"/>
                </a:schemeClr>
              </a:solidFill>
              <a:latin typeface="微軟正黑體" panose="020B0604030504040204" pitchFamily="34" charset="-120"/>
              <a:ea typeface="微軟正黑體" panose="020B0604030504040204" pitchFamily="34" charset="-12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剪去對角角落 3"/>
          <p:cNvSpPr/>
          <p:nvPr/>
        </p:nvSpPr>
        <p:spPr>
          <a:xfrm>
            <a:off x="717864" y="339028"/>
            <a:ext cx="1761066" cy="838200"/>
          </a:xfrm>
          <a:prstGeom prst="snip2Diag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機構學</a:t>
            </a:r>
          </a:p>
        </p:txBody>
      </p:sp>
      <p:sp>
        <p:nvSpPr>
          <p:cNvPr id="7" name="文字方塊 6"/>
          <p:cNvSpPr txBox="1"/>
          <p:nvPr/>
        </p:nvSpPr>
        <p:spPr>
          <a:xfrm>
            <a:off x="717864" y="1721796"/>
            <a:ext cx="6731540"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機構學研究如何設計和分析機械裝置中的運動部件（如齒輪、連桿機構等）。</a:t>
            </a:r>
            <a:endParaRPr lang="en-US" altLang="zh-TW" sz="2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這門學科主要探討機械系統中各元件的幾何約束和運動特性。</a:t>
            </a:r>
            <a:endParaRPr lang="en-US" altLang="zh-TW" sz="2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機構學對於設計精密機械裝置（如機器人、汽車引擎、工業機械手臂）非常重要。</a:t>
            </a:r>
          </a:p>
        </p:txBody>
      </p:sp>
      <p:pic>
        <p:nvPicPr>
          <p:cNvPr id="9" name="圖片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548411" y="462961"/>
            <a:ext cx="4192621" cy="4192621"/>
          </a:xfrm>
          <a:prstGeom prst="rect">
            <a:avLst/>
          </a:prstGeom>
          <a:ln>
            <a:noFill/>
          </a:ln>
          <a:effectLst>
            <a:outerShdw blurRad="292100" dist="139700" dir="2700000" algn="tl" rotWithShape="0">
              <a:srgbClr val="333333">
                <a:alpha val="65000"/>
              </a:srgbClr>
            </a:outerShdw>
          </a:effectLst>
        </p:spPr>
      </p:pic>
      <p:sp>
        <p:nvSpPr>
          <p:cNvPr id="10" name="語音泡泡: 圓角矩形 9"/>
          <p:cNvSpPr/>
          <p:nvPr/>
        </p:nvSpPr>
        <p:spPr>
          <a:xfrm>
            <a:off x="2091267" y="5063466"/>
            <a:ext cx="4580466" cy="1058333"/>
          </a:xfrm>
          <a:prstGeom prst="wedgeRoundRectCallout">
            <a:avLst>
              <a:gd name="adj1" fmla="val -36971"/>
              <a:gd name="adj2" fmla="val 84900"/>
              <a:gd name="adj3" fmla="val 16667"/>
            </a:avLst>
          </a:prstGeom>
          <a:solidFill>
            <a:srgbClr val="E1D8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rgbClr val="7030A0"/>
                </a:solidFill>
                <a:latin typeface="微軟正黑體" panose="020B0604030504040204" pitchFamily="34" charset="-120"/>
                <a:ea typeface="微軟正黑體" panose="020B0604030504040204" pitchFamily="34" charset="-120"/>
              </a:rPr>
              <a:t>小齒輪轉大齒輪是省力機構還是省時機構</a:t>
            </a:r>
            <a:r>
              <a:rPr lang="en-US" altLang="zh-TW" sz="2800" dirty="0">
                <a:solidFill>
                  <a:srgbClr val="7030A0"/>
                </a:solidFill>
                <a:latin typeface="微軟正黑體" panose="020B0604030504040204" pitchFamily="34" charset="-120"/>
                <a:ea typeface="微軟正黑體" panose="020B0604030504040204" pitchFamily="34" charset="-120"/>
              </a:rPr>
              <a:t>? </a:t>
            </a:r>
            <a:r>
              <a:rPr lang="zh-TW" altLang="en-US" sz="2800" dirty="0">
                <a:solidFill>
                  <a:srgbClr val="7030A0"/>
                </a:solidFill>
                <a:latin typeface="微軟正黑體" panose="020B0604030504040204" pitchFamily="34" charset="-120"/>
                <a:ea typeface="微軟正黑體" panose="020B0604030504040204" pitchFamily="34" charset="-120"/>
              </a:rPr>
              <a:t>為甚麼</a:t>
            </a:r>
            <a:r>
              <a:rPr lang="en-US" altLang="zh-TW" sz="2800" dirty="0">
                <a:solidFill>
                  <a:srgbClr val="7030A0"/>
                </a:solidFill>
                <a:latin typeface="微軟正黑體" panose="020B0604030504040204" pitchFamily="34" charset="-120"/>
                <a:ea typeface="微軟正黑體" panose="020B0604030504040204" pitchFamily="34" charset="-120"/>
              </a:rPr>
              <a:t>?</a:t>
            </a:r>
            <a:endParaRPr lang="zh-TW" altLang="en-US" sz="2800" dirty="0">
              <a:solidFill>
                <a:srgbClr val="7030A0"/>
              </a:solidFill>
              <a:latin typeface="微軟正黑體" panose="020B0604030504040204" pitchFamily="34" charset="-120"/>
              <a:ea typeface="微軟正黑體" panose="020B0604030504040204" pitchFamily="34" charset="-120"/>
            </a:endParaRPr>
          </a:p>
        </p:txBody>
      </p:sp>
      <p:sp>
        <p:nvSpPr>
          <p:cNvPr id="11" name="文字方塊 10"/>
          <p:cNvSpPr txBox="1"/>
          <p:nvPr/>
        </p:nvSpPr>
        <p:spPr>
          <a:xfrm>
            <a:off x="6671733" y="6395039"/>
            <a:ext cx="5169747" cy="276999"/>
          </a:xfrm>
          <a:prstGeom prst="rect">
            <a:avLst/>
          </a:prstGeom>
          <a:noFill/>
        </p:spPr>
        <p:txBody>
          <a:bodyPr wrap="square">
            <a:spAutoFit/>
          </a:bodyPr>
          <a:lstStyle/>
          <a:p>
            <a:r>
              <a:rPr lang="zh-TW" altLang="en-US" sz="1200" dirty="0">
                <a:hlinkClick r:id="rId3"/>
              </a:rPr>
              <a:t>https://www.youtube.com/watch?v=ByTC5AVglsQ&amp;ab_channel=OmarRaafat</a:t>
            </a:r>
            <a:endParaRPr lang="zh-TW" altLang="en-US" sz="1200" dirty="0"/>
          </a:p>
        </p:txBody>
      </p:sp>
      <p:pic>
        <p:nvPicPr>
          <p:cNvPr id="1030" name="Picture 6" descr="連桿機構:: TSSCqs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8411" y="4820170"/>
            <a:ext cx="2624299" cy="14983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10333340" y="5665707"/>
            <a:ext cx="1151523" cy="584775"/>
          </a:xfrm>
          <a:prstGeom prst="rect">
            <a:avLst/>
          </a:prstGeom>
          <a:noFill/>
        </p:spPr>
        <p:txBody>
          <a:bodyPr wrap="square" rtlCol="0">
            <a:spAutoFit/>
          </a:bodyPr>
          <a:lstStyle/>
          <a:p>
            <a:r>
              <a:rPr lang="zh-TW" altLang="en-US" sz="1600" dirty="0"/>
              <a:t>雨刷機構</a:t>
            </a:r>
            <a:r>
              <a:rPr lang="en-US" altLang="zh-TW" sz="1600" dirty="0"/>
              <a:t>(</a:t>
            </a:r>
            <a:r>
              <a:rPr lang="zh-TW" altLang="en-US" sz="1600" dirty="0"/>
              <a:t>學習單</a:t>
            </a:r>
            <a:r>
              <a:rPr lang="en-US" altLang="zh-TW" sz="1600" dirty="0"/>
              <a:t>)</a:t>
            </a:r>
            <a:endParaRPr lang="zh-TW" altLang="en-US"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p:cNvSpPr/>
          <p:nvPr/>
        </p:nvSpPr>
        <p:spPr>
          <a:xfrm>
            <a:off x="330199" y="256645"/>
            <a:ext cx="2226734" cy="708555"/>
          </a:xfrm>
          <a:prstGeom prst="roundRect">
            <a:avLst/>
          </a:prstGeom>
          <a:solidFill>
            <a:schemeClr val="accent4">
              <a:lumMod val="40000"/>
              <a:lumOff val="60000"/>
            </a:schemeClr>
          </a:solidFill>
          <a:ln w="76200">
            <a:no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rgbClr val="7030A0"/>
                </a:solidFill>
                <a:latin typeface="微軟正黑體" panose="020B0604030504040204" pitchFamily="34" charset="-120"/>
                <a:ea typeface="微軟正黑體" panose="020B0604030504040204" pitchFamily="34" charset="-120"/>
              </a:rPr>
              <a:t>基礎理論</a:t>
            </a:r>
          </a:p>
        </p:txBody>
      </p:sp>
      <p:sp>
        <p:nvSpPr>
          <p:cNvPr id="7" name="矩形: 圓角 6"/>
          <p:cNvSpPr/>
          <p:nvPr/>
        </p:nvSpPr>
        <p:spPr>
          <a:xfrm>
            <a:off x="2709331" y="256645"/>
            <a:ext cx="2226733" cy="708555"/>
          </a:xfrm>
          <a:prstGeom prst="roundRect">
            <a:avLst/>
          </a:prstGeom>
          <a:solidFill>
            <a:srgbClr val="7030A0"/>
          </a:solidFill>
          <a:ln w="76200">
            <a:solidFill>
              <a:srgbClr val="CC3300"/>
            </a:solid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chemeClr val="accent4">
                    <a:lumMod val="40000"/>
                    <a:lumOff val="60000"/>
                  </a:schemeClr>
                </a:solidFill>
                <a:latin typeface="微軟正黑體" panose="020B0604030504040204" pitchFamily="34" charset="-120"/>
                <a:ea typeface="微軟正黑體" panose="020B0604030504040204" pitchFamily="34" charset="-120"/>
              </a:rPr>
              <a:t>應用學科</a:t>
            </a:r>
          </a:p>
        </p:txBody>
      </p:sp>
      <p:grpSp>
        <p:nvGrpSpPr>
          <p:cNvPr id="6" name="群組 5"/>
          <p:cNvGrpSpPr/>
          <p:nvPr/>
        </p:nvGrpSpPr>
        <p:grpSpPr>
          <a:xfrm>
            <a:off x="685800" y="1820333"/>
            <a:ext cx="3259667" cy="4343400"/>
            <a:chOff x="685800" y="1820333"/>
            <a:chExt cx="3259667" cy="4343400"/>
          </a:xfrm>
        </p:grpSpPr>
        <p:sp>
          <p:nvSpPr>
            <p:cNvPr id="2" name="矩形: 圓角化單一角落 1"/>
            <p:cNvSpPr/>
            <p:nvPr/>
          </p:nvSpPr>
          <p:spPr>
            <a:xfrm>
              <a:off x="685800" y="1820333"/>
              <a:ext cx="3259667" cy="4343400"/>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文字方塊 2"/>
            <p:cNvSpPr txBox="1"/>
            <p:nvPr/>
          </p:nvSpPr>
          <p:spPr>
            <a:xfrm>
              <a:off x="1016000" y="1981200"/>
              <a:ext cx="2048933"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機械設計</a:t>
              </a:r>
            </a:p>
          </p:txBody>
        </p:sp>
        <p:sp>
          <p:nvSpPr>
            <p:cNvPr id="5" name="文字方塊 4"/>
            <p:cNvSpPr txBox="1"/>
            <p:nvPr/>
          </p:nvSpPr>
          <p:spPr>
            <a:xfrm>
              <a:off x="905933" y="2590800"/>
              <a:ext cx="2743200" cy="2585323"/>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solidFill>
                    <a:schemeClr val="bg1"/>
                  </a:solidFill>
                  <a:latin typeface="微軟正黑體" panose="020B0604030504040204" pitchFamily="34" charset="-120"/>
                  <a:ea typeface="微軟正黑體" panose="020B0604030504040204" pitchFamily="34" charset="-120"/>
                </a:rPr>
                <a:t>機械工程師會設計各種機械和設備，比如車子、腳踏車、機器手臂，甚至家裡的洗衣機和冰箱。</a:t>
              </a:r>
              <a:endParaRPr lang="en-US" altLang="zh-TW" dirty="0">
                <a:solidFill>
                  <a:schemeClr val="bg1"/>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dirty="0">
                  <a:solidFill>
                    <a:schemeClr val="bg1"/>
                  </a:solidFill>
                  <a:latin typeface="微軟正黑體" panose="020B0604030504040204" pitchFamily="34" charset="-120"/>
                  <a:ea typeface="微軟正黑體" panose="020B0604030504040204" pitchFamily="34" charset="-120"/>
                </a:rPr>
                <a:t>設計這些東西時，工程師會考慮怎麼讓它們更耐用、更節能。</a:t>
              </a:r>
            </a:p>
            <a:p>
              <a:endParaRPr lang="zh-TW" altLang="en-US" dirty="0">
                <a:solidFill>
                  <a:schemeClr val="bg1"/>
                </a:solidFill>
              </a:endParaRPr>
            </a:p>
          </p:txBody>
        </p:sp>
      </p:grpSp>
      <p:grpSp>
        <p:nvGrpSpPr>
          <p:cNvPr id="9" name="群組 8"/>
          <p:cNvGrpSpPr/>
          <p:nvPr/>
        </p:nvGrpSpPr>
        <p:grpSpPr>
          <a:xfrm>
            <a:off x="4466166" y="1820333"/>
            <a:ext cx="3259667" cy="4343400"/>
            <a:chOff x="685800" y="1820333"/>
            <a:chExt cx="3259667" cy="4343400"/>
          </a:xfrm>
          <a:solidFill>
            <a:schemeClr val="accent4">
              <a:lumMod val="60000"/>
              <a:lumOff val="40000"/>
            </a:schemeClr>
          </a:solidFill>
        </p:grpSpPr>
        <p:sp>
          <p:nvSpPr>
            <p:cNvPr id="10" name="矩形: 圓角化單一角落 9"/>
            <p:cNvSpPr/>
            <p:nvPr/>
          </p:nvSpPr>
          <p:spPr>
            <a:xfrm>
              <a:off x="685800" y="1820333"/>
              <a:ext cx="3259667" cy="4343400"/>
            </a:xfrm>
            <a:prstGeom prst="round1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文字方塊 10"/>
            <p:cNvSpPr txBox="1"/>
            <p:nvPr/>
          </p:nvSpPr>
          <p:spPr>
            <a:xfrm>
              <a:off x="1016000" y="1981200"/>
              <a:ext cx="2048933" cy="523220"/>
            </a:xfrm>
            <a:prstGeom prst="rect">
              <a:avLst/>
            </a:prstGeom>
            <a:grp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製造技術</a:t>
              </a:r>
            </a:p>
          </p:txBody>
        </p:sp>
        <p:sp>
          <p:nvSpPr>
            <p:cNvPr id="12" name="文字方塊 11"/>
            <p:cNvSpPr txBox="1"/>
            <p:nvPr/>
          </p:nvSpPr>
          <p:spPr>
            <a:xfrm>
              <a:off x="905933" y="2590800"/>
              <a:ext cx="2743200" cy="2031325"/>
            </a:xfrm>
            <a:prstGeom prst="rect">
              <a:avLst/>
            </a:prstGeom>
            <a:grpFill/>
          </p:spPr>
          <p:txBody>
            <a:bodyPr wrap="square" rtlCol="0">
              <a:spAutoFit/>
            </a:bodyPr>
            <a:lstStyle/>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當我們有完整設計後，機械工程師還要思考怎麼把這些機械製造出來。</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想辦法使用各種工具和材料來製造機械零件，然後組裝起來。</a:t>
              </a:r>
              <a:endParaRPr lang="zh-TW" altLang="en-US" dirty="0"/>
            </a:p>
          </p:txBody>
        </p:sp>
      </p:grpSp>
      <p:grpSp>
        <p:nvGrpSpPr>
          <p:cNvPr id="13" name="群組 12"/>
          <p:cNvGrpSpPr/>
          <p:nvPr/>
        </p:nvGrpSpPr>
        <p:grpSpPr>
          <a:xfrm>
            <a:off x="8246533" y="1820333"/>
            <a:ext cx="3259667" cy="4343400"/>
            <a:chOff x="685800" y="1820333"/>
            <a:chExt cx="3259667" cy="4343400"/>
          </a:xfrm>
          <a:solidFill>
            <a:schemeClr val="accent2">
              <a:lumMod val="20000"/>
              <a:lumOff val="80000"/>
            </a:schemeClr>
          </a:solidFill>
        </p:grpSpPr>
        <p:sp>
          <p:nvSpPr>
            <p:cNvPr id="14" name="矩形: 圓角化單一角落 13"/>
            <p:cNvSpPr/>
            <p:nvPr/>
          </p:nvSpPr>
          <p:spPr>
            <a:xfrm>
              <a:off x="685800" y="1820333"/>
              <a:ext cx="3259667" cy="4343400"/>
            </a:xfrm>
            <a:prstGeom prst="round1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文字方塊 14"/>
            <p:cNvSpPr txBox="1"/>
            <p:nvPr/>
          </p:nvSpPr>
          <p:spPr>
            <a:xfrm>
              <a:off x="1016000" y="1981200"/>
              <a:ext cx="2048933" cy="523220"/>
            </a:xfrm>
            <a:prstGeom prst="rect">
              <a:avLst/>
            </a:prstGeom>
            <a:grp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控制技術</a:t>
              </a:r>
            </a:p>
          </p:txBody>
        </p:sp>
        <p:sp>
          <p:nvSpPr>
            <p:cNvPr id="16" name="文字方塊 15"/>
            <p:cNvSpPr txBox="1"/>
            <p:nvPr/>
          </p:nvSpPr>
          <p:spPr>
            <a:xfrm>
              <a:off x="905933" y="2590800"/>
              <a:ext cx="2743200" cy="2308324"/>
            </a:xfrm>
            <a:prstGeom prst="rect">
              <a:avLst/>
            </a:prstGeom>
            <a:grpFill/>
          </p:spPr>
          <p:txBody>
            <a:bodyPr wrap="square" rtlCol="0">
              <a:spAutoFit/>
            </a:bodyPr>
            <a:lstStyle/>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這部分專注在機械如何移動，並且如何控制這些機械。</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比如</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車子的引擎怎麼工作</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如何讓車子跑得更快又更安全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或者機器手臂怎麼精確地抓取東西</a:t>
              </a:r>
              <a:r>
                <a:rPr lang="en-US" altLang="zh-TW" dirty="0">
                  <a:latin typeface="微軟正黑體" panose="020B0604030504040204" pitchFamily="34" charset="-120"/>
                  <a:ea typeface="微軟正黑體" panose="020B0604030504040204" pitchFamily="34" charset="-120"/>
                </a:rPr>
                <a:t>?</a:t>
              </a:r>
              <a:endParaRPr lang="zh-TW" altLang="en-US" dirty="0"/>
            </a:p>
          </p:txBody>
        </p:sp>
      </p:grpSp>
      <p:sp>
        <p:nvSpPr>
          <p:cNvPr id="17" name="文字方塊 16"/>
          <p:cNvSpPr txBox="1"/>
          <p:nvPr/>
        </p:nvSpPr>
        <p:spPr>
          <a:xfrm>
            <a:off x="4583466" y="5631708"/>
            <a:ext cx="3025066" cy="461665"/>
          </a:xfrm>
          <a:prstGeom prst="rect">
            <a:avLst/>
          </a:prstGeom>
          <a:noFill/>
        </p:spPr>
        <p:txBody>
          <a:bodyPr wrap="square">
            <a:spAutoFit/>
          </a:bodyPr>
          <a:lstStyle/>
          <a:p>
            <a:r>
              <a:rPr lang="zh-TW" altLang="en-US" sz="1200" dirty="0">
                <a:hlinkClick r:id="rId3"/>
              </a:rPr>
              <a:t>https://www.youtube.com/watch?v=uyU-D1tiR_U&amp;ab_channel=Allprocessofworld</a:t>
            </a:r>
            <a:endParaRPr lang="zh-TW" altLang="en-US" sz="1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604</TotalTime>
  <Words>2615</Words>
  <Application>Microsoft Office PowerPoint</Application>
  <PresentationFormat>寬螢幕</PresentationFormat>
  <Paragraphs>267</Paragraphs>
  <Slides>46</Slides>
  <Notes>8</Notes>
  <HiddenSlides>0</HiddenSlides>
  <MMClips>4</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46</vt:i4>
      </vt:variant>
    </vt:vector>
  </HeadingPairs>
  <TitlesOfParts>
    <vt:vector size="58" baseType="lpstr">
      <vt:lpstr>Yu Gothic UI Semibold</vt:lpstr>
      <vt:lpstr>微軟正黑體</vt:lpstr>
      <vt:lpstr>新細明體</vt:lpstr>
      <vt:lpstr>標楷體</vt:lpstr>
      <vt:lpstr>Arial</vt:lpstr>
      <vt:lpstr>Calibri</vt:lpstr>
      <vt:lpstr>Calibri Light</vt:lpstr>
      <vt:lpstr>Cambria Math</vt:lpstr>
      <vt:lpstr>Nunito</vt:lpstr>
      <vt:lpstr>Wingdings</vt:lpstr>
      <vt:lpstr>Office 佈景主題</vt:lpstr>
      <vt:lpstr>Paintbrush Picture</vt:lpstr>
      <vt:lpstr>機械簡介</vt:lpstr>
      <vt:lpstr>What is machine ??</vt:lpstr>
      <vt:lpstr>What is machine ??</vt:lpstr>
      <vt:lpstr>來到機械系，你會學到…</vt:lpstr>
      <vt:lpstr>PowerPoint 簡報</vt:lpstr>
      <vt:lpstr>PowerPoint 簡報</vt:lpstr>
      <vt:lpstr>PowerPoint 簡報</vt:lpstr>
      <vt:lpstr>PowerPoint 簡報</vt:lpstr>
      <vt:lpstr>PowerPoint 簡報</vt:lpstr>
      <vt:lpstr>生活機械觀察實作</vt:lpstr>
      <vt:lpstr>能量傳遞(動能、位能、熱能…)</vt:lpstr>
      <vt:lpstr>能量傳遞</vt:lpstr>
      <vt:lpstr>其他能量傳遞</vt:lpstr>
      <vt:lpstr>複雜系統中的能量傳遞</vt:lpstr>
      <vt:lpstr>活動1—鱷魚牙醫</vt:lpstr>
      <vt:lpstr>鱷魚牙醫玩具活動</vt:lpstr>
      <vt:lpstr>抽獎轉盤</vt:lpstr>
      <vt:lpstr>問題發想</vt:lpstr>
      <vt:lpstr>鱷魚的嘴巴張到最大時，靠甚麼機構固定住？</vt:lpstr>
      <vt:lpstr>嘴巴底下，哪個零件形同於轉盤的指針？</vt:lpstr>
      <vt:lpstr>觸發閉上的牙齒可能不只有一顆嗎?為什麼？</vt:lpstr>
      <vt:lpstr>為什麼按下牙齒時，牙齒能固定於牙槽內不回彈?</vt:lpstr>
      <vt:lpstr>打開鱷魚嘴巴時，是甚麼機構讓底下的指針旋轉?</vt:lpstr>
      <vt:lpstr>機械設計中的工程製圖</vt:lpstr>
      <vt:lpstr>為甚麼機械設計要畫工程圖呢</vt:lpstr>
      <vt:lpstr>火箭工程案例- 阿波羅13號</vt:lpstr>
      <vt:lpstr>描述立體的物品，只需要一張圖就夠嗎?</vt:lpstr>
      <vt:lpstr>再多給一張從側面看的圖呢?</vt:lpstr>
      <vt:lpstr>通常需要幾張圖呢?</vt:lpstr>
      <vt:lpstr>三視圖畫法</vt:lpstr>
      <vt:lpstr>工程圖繪製規則</vt:lpstr>
      <vt:lpstr>尺寸標示規則</vt:lpstr>
      <vt:lpstr>中心線繪製</vt:lpstr>
      <vt:lpstr>常犯錯誤提醒</vt:lpstr>
      <vt:lpstr>學會工程製圖可以做甚麼呢</vt:lpstr>
      <vt:lpstr>活動2—三視圖繪製</vt:lpstr>
      <vt:lpstr>PowerPoint 簡報</vt:lpstr>
      <vt:lpstr>PowerPoint 簡報</vt:lpstr>
      <vt:lpstr>PowerPoint 簡報</vt:lpstr>
      <vt:lpstr>PowerPoint 簡報</vt:lpstr>
      <vt:lpstr>PowerPoint 簡報</vt:lpstr>
      <vt:lpstr>PowerPoint 簡報</vt:lpstr>
      <vt:lpstr>爆炸圖</vt:lpstr>
      <vt:lpstr>活動3—鱷魚爆炸圖</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生活機械觀察實作</dc:title>
  <dc:creator>SOLab</dc:creator>
  <cp:lastModifiedBy>wangia@solab.me.ntu.edu.tw</cp:lastModifiedBy>
  <cp:revision>92</cp:revision>
  <dcterms:created xsi:type="dcterms:W3CDTF">2024-09-16T06:23:00Z</dcterms:created>
  <dcterms:modified xsi:type="dcterms:W3CDTF">2024-12-19T03:31:09Z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0D6C7C6A00B44DF3880782A4F994B69B_12</vt:lpwstr>
  </property>
  <property fmtid="{D5CDD505-2E9C-101B-9397-08002B2CF9AE}" pid="3" name="KSOProductBuildVer">
    <vt:lpwstr>1033-12.2.0.18607</vt:lpwstr>
  </property>
</Properties>
</file>